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24"/>
  </p:notesMasterIdLst>
  <p:sldIdLst>
    <p:sldId id="277" r:id="rId5"/>
    <p:sldId id="334" r:id="rId6"/>
    <p:sldId id="335" r:id="rId7"/>
    <p:sldId id="339" r:id="rId8"/>
    <p:sldId id="336" r:id="rId9"/>
    <p:sldId id="351" r:id="rId10"/>
    <p:sldId id="348" r:id="rId11"/>
    <p:sldId id="311" r:id="rId12"/>
    <p:sldId id="354" r:id="rId13"/>
    <p:sldId id="341" r:id="rId14"/>
    <p:sldId id="312" r:id="rId15"/>
    <p:sldId id="314" r:id="rId16"/>
    <p:sldId id="345" r:id="rId17"/>
    <p:sldId id="337" r:id="rId18"/>
    <p:sldId id="342" r:id="rId19"/>
    <p:sldId id="346" r:id="rId20"/>
    <p:sldId id="347" r:id="rId21"/>
    <p:sldId id="356" r:id="rId22"/>
    <p:sldId id="357" r:id="rId2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9B9B9"/>
    <a:srgbClr val="2238BF"/>
    <a:srgbClr val="2327D7"/>
    <a:srgbClr val="083F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7CCAD-49E8-4F51-BC78-259FAEC4BB0E}" v="3" dt="2021-04-12T13:20:47.16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8434" autoAdjust="0"/>
  </p:normalViewPr>
  <p:slideViewPr>
    <p:cSldViewPr snapToGrid="0">
      <p:cViewPr varScale="1">
        <p:scale>
          <a:sx n="120" d="100"/>
          <a:sy n="120" d="100"/>
        </p:scale>
        <p:origin x="1170" y="108"/>
      </p:cViewPr>
      <p:guideLst>
        <p:guide orient="horz" pos="1620"/>
        <p:guide pos="2880"/>
      </p:guideLst>
    </p:cSldViewPr>
  </p:slideViewPr>
  <p:outlineViewPr>
    <p:cViewPr>
      <p:scale>
        <a:sx n="33" d="100"/>
        <a:sy n="33" d="100"/>
      </p:scale>
      <p:origin x="0" y="-830"/>
    </p:cViewPr>
  </p:outlineViewPr>
  <p:notesTextViewPr>
    <p:cViewPr>
      <p:scale>
        <a:sx n="1" d="1"/>
        <a:sy n="1" d="1"/>
      </p:scale>
      <p:origin x="0" y="0"/>
    </p:cViewPr>
  </p:notesTextViewPr>
  <p:notesViewPr>
    <p:cSldViewPr snapToGrid="0">
      <p:cViewPr>
        <p:scale>
          <a:sx n="50" d="100"/>
          <a:sy n="50" d="100"/>
        </p:scale>
        <p:origin x="2170" y="-3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Eckley" userId="582f73bc-c195-4d3d-b0ef-5a51e249b150" providerId="ADAL" clId="{F807CCAD-49E8-4F51-BC78-259FAEC4BB0E}"/>
    <pc:docChg chg="undo custSel delSld modSld">
      <pc:chgData name="James Eckley" userId="582f73bc-c195-4d3d-b0ef-5a51e249b150" providerId="ADAL" clId="{F807CCAD-49E8-4F51-BC78-259FAEC4BB0E}" dt="2021-04-12T13:32:43.522" v="1754" actId="20577"/>
      <pc:docMkLst>
        <pc:docMk/>
      </pc:docMkLst>
      <pc:sldChg chg="modSp mod">
        <pc:chgData name="James Eckley" userId="582f73bc-c195-4d3d-b0ef-5a51e249b150" providerId="ADAL" clId="{F807CCAD-49E8-4F51-BC78-259FAEC4BB0E}" dt="2021-04-12T13:20:31.736" v="1693" actId="6549"/>
        <pc:sldMkLst>
          <pc:docMk/>
          <pc:sldMk cId="394645522" sldId="277"/>
        </pc:sldMkLst>
        <pc:spChg chg="mod">
          <ac:chgData name="James Eckley" userId="582f73bc-c195-4d3d-b0ef-5a51e249b150" providerId="ADAL" clId="{F807CCAD-49E8-4F51-BC78-259FAEC4BB0E}" dt="2021-04-12T13:20:31.736" v="1693" actId="6549"/>
          <ac:spMkLst>
            <pc:docMk/>
            <pc:sldMk cId="394645522" sldId="277"/>
            <ac:spMk id="3" creationId="{00000000-0000-0000-0000-000000000000}"/>
          </ac:spMkLst>
        </pc:spChg>
      </pc:sldChg>
      <pc:sldChg chg="modNotesTx">
        <pc:chgData name="James Eckley" userId="582f73bc-c195-4d3d-b0ef-5a51e249b150" providerId="ADAL" clId="{F807CCAD-49E8-4F51-BC78-259FAEC4BB0E}" dt="2021-04-12T12:08:24.431" v="1360" actId="20577"/>
        <pc:sldMkLst>
          <pc:docMk/>
          <pc:sldMk cId="2994432824" sldId="311"/>
        </pc:sldMkLst>
      </pc:sldChg>
      <pc:sldChg chg="modSp mod">
        <pc:chgData name="James Eckley" userId="582f73bc-c195-4d3d-b0ef-5a51e249b150" providerId="ADAL" clId="{F807CCAD-49E8-4F51-BC78-259FAEC4BB0E}" dt="2021-04-12T12:24:28.714" v="1689" actId="20577"/>
        <pc:sldMkLst>
          <pc:docMk/>
          <pc:sldMk cId="1981959351" sldId="334"/>
        </pc:sldMkLst>
        <pc:spChg chg="mod">
          <ac:chgData name="James Eckley" userId="582f73bc-c195-4d3d-b0ef-5a51e249b150" providerId="ADAL" clId="{F807CCAD-49E8-4F51-BC78-259FAEC4BB0E}" dt="2021-04-12T12:24:28.714" v="1689" actId="20577"/>
          <ac:spMkLst>
            <pc:docMk/>
            <pc:sldMk cId="1981959351" sldId="334"/>
            <ac:spMk id="3" creationId="{00000000-0000-0000-0000-000000000000}"/>
          </ac:spMkLst>
        </pc:spChg>
      </pc:sldChg>
      <pc:sldChg chg="modSp mod">
        <pc:chgData name="James Eckley" userId="582f73bc-c195-4d3d-b0ef-5a51e249b150" providerId="ADAL" clId="{F807CCAD-49E8-4F51-BC78-259FAEC4BB0E}" dt="2021-04-12T12:22:06.470" v="1657" actId="20577"/>
        <pc:sldMkLst>
          <pc:docMk/>
          <pc:sldMk cId="842227828" sldId="337"/>
        </pc:sldMkLst>
        <pc:spChg chg="mod">
          <ac:chgData name="James Eckley" userId="582f73bc-c195-4d3d-b0ef-5a51e249b150" providerId="ADAL" clId="{F807CCAD-49E8-4F51-BC78-259FAEC4BB0E}" dt="2021-04-12T12:22:06.470" v="1657" actId="20577"/>
          <ac:spMkLst>
            <pc:docMk/>
            <pc:sldMk cId="842227828" sldId="337"/>
            <ac:spMk id="3" creationId="{DAD70D09-F63D-46FD-9731-1DD1C9BAAB84}"/>
          </ac:spMkLst>
        </pc:spChg>
      </pc:sldChg>
      <pc:sldChg chg="del">
        <pc:chgData name="James Eckley" userId="582f73bc-c195-4d3d-b0ef-5a51e249b150" providerId="ADAL" clId="{F807CCAD-49E8-4F51-BC78-259FAEC4BB0E}" dt="2021-04-12T11:31:48.730" v="5" actId="2696"/>
        <pc:sldMkLst>
          <pc:docMk/>
          <pc:sldMk cId="3803909061" sldId="338"/>
        </pc:sldMkLst>
      </pc:sldChg>
      <pc:sldChg chg="modSp mod modNotesTx">
        <pc:chgData name="James Eckley" userId="582f73bc-c195-4d3d-b0ef-5a51e249b150" providerId="ADAL" clId="{F807CCAD-49E8-4F51-BC78-259FAEC4BB0E}" dt="2021-04-12T12:20:29.405" v="1634" actId="20577"/>
        <pc:sldMkLst>
          <pc:docMk/>
          <pc:sldMk cId="1666420543" sldId="341"/>
        </pc:sldMkLst>
        <pc:spChg chg="mod">
          <ac:chgData name="James Eckley" userId="582f73bc-c195-4d3d-b0ef-5a51e249b150" providerId="ADAL" clId="{F807CCAD-49E8-4F51-BC78-259FAEC4BB0E}" dt="2021-04-12T12:20:29.405" v="1634" actId="20577"/>
          <ac:spMkLst>
            <pc:docMk/>
            <pc:sldMk cId="1666420543" sldId="341"/>
            <ac:spMk id="3" creationId="{00000000-0000-0000-0000-000000000000}"/>
          </ac:spMkLst>
        </pc:spChg>
      </pc:sldChg>
      <pc:sldChg chg="modSp mod">
        <pc:chgData name="James Eckley" userId="582f73bc-c195-4d3d-b0ef-5a51e249b150" providerId="ADAL" clId="{F807CCAD-49E8-4F51-BC78-259FAEC4BB0E}" dt="2021-04-12T12:12:21.356" v="1466" actId="20577"/>
        <pc:sldMkLst>
          <pc:docMk/>
          <pc:sldMk cId="782417435" sldId="345"/>
        </pc:sldMkLst>
        <pc:spChg chg="mod">
          <ac:chgData name="James Eckley" userId="582f73bc-c195-4d3d-b0ef-5a51e249b150" providerId="ADAL" clId="{F807CCAD-49E8-4F51-BC78-259FAEC4BB0E}" dt="2021-04-12T12:12:21.356" v="1466" actId="20577"/>
          <ac:spMkLst>
            <pc:docMk/>
            <pc:sldMk cId="782417435" sldId="345"/>
            <ac:spMk id="3" creationId="{00000000-0000-0000-0000-000000000000}"/>
          </ac:spMkLst>
        </pc:spChg>
      </pc:sldChg>
      <pc:sldChg chg="modSp mod">
        <pc:chgData name="James Eckley" userId="582f73bc-c195-4d3d-b0ef-5a51e249b150" providerId="ADAL" clId="{F807CCAD-49E8-4F51-BC78-259FAEC4BB0E}" dt="2021-04-12T12:14:52.074" v="1586" actId="20577"/>
        <pc:sldMkLst>
          <pc:docMk/>
          <pc:sldMk cId="3532727929" sldId="347"/>
        </pc:sldMkLst>
        <pc:spChg chg="mod">
          <ac:chgData name="James Eckley" userId="582f73bc-c195-4d3d-b0ef-5a51e249b150" providerId="ADAL" clId="{F807CCAD-49E8-4F51-BC78-259FAEC4BB0E}" dt="2021-04-12T12:14:52.074" v="1586" actId="20577"/>
          <ac:spMkLst>
            <pc:docMk/>
            <pc:sldMk cId="3532727929" sldId="347"/>
            <ac:spMk id="3" creationId="{242A457C-7277-4CCC-8299-5699C9E5FE14}"/>
          </ac:spMkLst>
        </pc:spChg>
      </pc:sldChg>
      <pc:sldChg chg="modSp mod modNotesTx">
        <pc:chgData name="James Eckley" userId="582f73bc-c195-4d3d-b0ef-5a51e249b150" providerId="ADAL" clId="{F807CCAD-49E8-4F51-BC78-259FAEC4BB0E}" dt="2021-04-12T13:32:16.924" v="1745" actId="113"/>
        <pc:sldMkLst>
          <pc:docMk/>
          <pc:sldMk cId="4171516408" sldId="348"/>
        </pc:sldMkLst>
        <pc:spChg chg="mod">
          <ac:chgData name="James Eckley" userId="582f73bc-c195-4d3d-b0ef-5a51e249b150" providerId="ADAL" clId="{F807CCAD-49E8-4F51-BC78-259FAEC4BB0E}" dt="2021-04-12T12:00:27.695" v="1229" actId="20577"/>
          <ac:spMkLst>
            <pc:docMk/>
            <pc:sldMk cId="4171516408" sldId="348"/>
            <ac:spMk id="2" creationId="{00000000-0000-0000-0000-000000000000}"/>
          </ac:spMkLst>
        </pc:spChg>
        <pc:spChg chg="mod">
          <ac:chgData name="James Eckley" userId="582f73bc-c195-4d3d-b0ef-5a51e249b150" providerId="ADAL" clId="{F807CCAD-49E8-4F51-BC78-259FAEC4BB0E}" dt="2021-04-12T12:19:19.273" v="1612" actId="255"/>
          <ac:spMkLst>
            <pc:docMk/>
            <pc:sldMk cId="4171516408" sldId="348"/>
            <ac:spMk id="3" creationId="{00000000-0000-0000-0000-000000000000}"/>
          </ac:spMkLst>
        </pc:spChg>
      </pc:sldChg>
      <pc:sldChg chg="del">
        <pc:chgData name="James Eckley" userId="582f73bc-c195-4d3d-b0ef-5a51e249b150" providerId="ADAL" clId="{F807CCAD-49E8-4F51-BC78-259FAEC4BB0E}" dt="2021-04-12T11:31:51.291" v="6" actId="2696"/>
        <pc:sldMkLst>
          <pc:docMk/>
          <pc:sldMk cId="3061271020" sldId="349"/>
        </pc:sldMkLst>
      </pc:sldChg>
      <pc:sldChg chg="modSp mod modNotesTx">
        <pc:chgData name="James Eckley" userId="582f73bc-c195-4d3d-b0ef-5a51e249b150" providerId="ADAL" clId="{F807CCAD-49E8-4F51-BC78-259FAEC4BB0E}" dt="2021-04-12T13:32:43.522" v="1754" actId="20577"/>
        <pc:sldMkLst>
          <pc:docMk/>
          <pc:sldMk cId="2707583161" sldId="351"/>
        </pc:sldMkLst>
        <pc:spChg chg="mod">
          <ac:chgData name="James Eckley" userId="582f73bc-c195-4d3d-b0ef-5a51e249b150" providerId="ADAL" clId="{F807CCAD-49E8-4F51-BC78-259FAEC4BB0E}" dt="2021-04-12T11:42:14.885" v="498" actId="20577"/>
          <ac:spMkLst>
            <pc:docMk/>
            <pc:sldMk cId="2707583161" sldId="351"/>
            <ac:spMk id="2" creationId="{00000000-0000-0000-0000-000000000000}"/>
          </ac:spMkLst>
        </pc:spChg>
        <pc:spChg chg="mod">
          <ac:chgData name="James Eckley" userId="582f73bc-c195-4d3d-b0ef-5a51e249b150" providerId="ADAL" clId="{F807CCAD-49E8-4F51-BC78-259FAEC4BB0E}" dt="2021-04-12T12:18:39.460" v="1602" actId="20577"/>
          <ac:spMkLst>
            <pc:docMk/>
            <pc:sldMk cId="2707583161" sldId="351"/>
            <ac:spMk id="3" creationId="{00000000-0000-0000-0000-000000000000}"/>
          </ac:spMkLst>
        </pc:spChg>
      </pc:sldChg>
      <pc:sldChg chg="del">
        <pc:chgData name="James Eckley" userId="582f73bc-c195-4d3d-b0ef-5a51e249b150" providerId="ADAL" clId="{F807CCAD-49E8-4F51-BC78-259FAEC4BB0E}" dt="2021-04-12T11:41:58.561" v="496" actId="2696"/>
        <pc:sldMkLst>
          <pc:docMk/>
          <pc:sldMk cId="1239644971" sldId="352"/>
        </pc:sldMkLst>
      </pc:sldChg>
      <pc:sldChg chg="del">
        <pc:chgData name="James Eckley" userId="582f73bc-c195-4d3d-b0ef-5a51e249b150" providerId="ADAL" clId="{F807CCAD-49E8-4F51-BC78-259FAEC4BB0E}" dt="2021-04-12T11:41:55.996" v="495" actId="2696"/>
        <pc:sldMkLst>
          <pc:docMk/>
          <pc:sldMk cId="3676587829" sldId="353"/>
        </pc:sldMkLst>
      </pc:sldChg>
      <pc:sldChg chg="modSp del mod">
        <pc:chgData name="James Eckley" userId="582f73bc-c195-4d3d-b0ef-5a51e249b150" providerId="ADAL" clId="{F807CCAD-49E8-4F51-BC78-259FAEC4BB0E}" dt="2021-04-12T13:20:50.198" v="1694" actId="2696"/>
        <pc:sldMkLst>
          <pc:docMk/>
          <pc:sldMk cId="647227992" sldId="355"/>
        </pc:sldMkLst>
        <pc:spChg chg="mod">
          <ac:chgData name="James Eckley" userId="582f73bc-c195-4d3d-b0ef-5a51e249b150" providerId="ADAL" clId="{F807CCAD-49E8-4F51-BC78-259FAEC4BB0E}" dt="2021-04-12T11:58:09.935" v="1206" actId="20577"/>
          <ac:spMkLst>
            <pc:docMk/>
            <pc:sldMk cId="647227992" sldId="355"/>
            <ac:spMk id="3" creationId="{00000000-0000-0000-0000-000000000000}"/>
          </ac:spMkLst>
        </pc:spChg>
      </pc:sldChg>
      <pc:sldChg chg="modSp del mod">
        <pc:chgData name="James Eckley" userId="582f73bc-c195-4d3d-b0ef-5a51e249b150" providerId="ADAL" clId="{F807CCAD-49E8-4F51-BC78-259FAEC4BB0E}" dt="2021-04-12T11:47:36.407" v="662" actId="2696"/>
        <pc:sldMkLst>
          <pc:docMk/>
          <pc:sldMk cId="4065038801" sldId="357"/>
        </pc:sldMkLst>
        <pc:spChg chg="mod">
          <ac:chgData name="James Eckley" userId="582f73bc-c195-4d3d-b0ef-5a51e249b150" providerId="ADAL" clId="{F807CCAD-49E8-4F51-BC78-259FAEC4BB0E}" dt="2021-04-12T11:42:53.881" v="502" actId="20577"/>
          <ac:spMkLst>
            <pc:docMk/>
            <pc:sldMk cId="4065038801" sldId="357"/>
            <ac:spMk id="2" creationId="{00000000-0000-0000-0000-000000000000}"/>
          </ac:spMkLst>
        </pc:spChg>
        <pc:spChg chg="mod">
          <ac:chgData name="James Eckley" userId="582f73bc-c195-4d3d-b0ef-5a51e249b150" providerId="ADAL" clId="{F807CCAD-49E8-4F51-BC78-259FAEC4BB0E}" dt="2021-04-12T11:43:01.456" v="503" actId="20577"/>
          <ac:spMkLst>
            <pc:docMk/>
            <pc:sldMk cId="4065038801" sldId="357"/>
            <ac:spMk id="3" creationId="{00000000-0000-0000-0000-000000000000}"/>
          </ac:spMkLst>
        </pc:spChg>
      </pc:sldChg>
      <pc:sldChg chg="del">
        <pc:chgData name="James Eckley" userId="582f73bc-c195-4d3d-b0ef-5a51e249b150" providerId="ADAL" clId="{F807CCAD-49E8-4F51-BC78-259FAEC4BB0E}" dt="2021-04-12T11:38:04.016" v="242" actId="2696"/>
        <pc:sldMkLst>
          <pc:docMk/>
          <pc:sldMk cId="2743883852" sldId="358"/>
        </pc:sldMkLst>
      </pc:sldChg>
      <pc:sldChg chg="del">
        <pc:chgData name="James Eckley" userId="582f73bc-c195-4d3d-b0ef-5a51e249b150" providerId="ADAL" clId="{F807CCAD-49E8-4F51-BC78-259FAEC4BB0E}" dt="2021-04-12T11:40:41.981" v="493" actId="2696"/>
        <pc:sldMkLst>
          <pc:docMk/>
          <pc:sldMk cId="163382488"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87250E1D-4CC5-4C47-B5A0-E16508DD1D43}" type="datetimeFigureOut">
              <a:rPr lang="en-US" smtClean="0"/>
              <a:t>4/30/2021</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A66D7341-ECF1-E141-80DF-476F815CE869}" type="slidenum">
              <a:rPr lang="en-US" smtClean="0"/>
              <a:t>‹#›</a:t>
            </a:fld>
            <a:endParaRPr lang="en-US" dirty="0"/>
          </a:p>
        </p:txBody>
      </p:sp>
    </p:spTree>
    <p:extLst>
      <p:ext uri="{BB962C8B-B14F-4D97-AF65-F5344CB8AC3E}">
        <p14:creationId xmlns:p14="http://schemas.microsoft.com/office/powerpoint/2010/main" val="2963305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ronavirus-covid-19-meeting-with-others-safely-social-distancing/coronavirus-covid-19-meeting-with-others-safely-social-distancing?priority-taxon=774cee22-d896-44c1-a611-e3109cce8ea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find-covid-19-lateral-flow-test-sit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1</a:t>
            </a:fld>
            <a:endParaRPr lang="en-US" dirty="0"/>
          </a:p>
        </p:txBody>
      </p:sp>
    </p:spTree>
    <p:extLst>
      <p:ext uri="{BB962C8B-B14F-4D97-AF65-F5344CB8AC3E}">
        <p14:creationId xmlns:p14="http://schemas.microsoft.com/office/powerpoint/2010/main" val="30299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mn-lt"/>
              </a:rPr>
              <a:t>The basics</a:t>
            </a:r>
          </a:p>
          <a:p>
            <a:endParaRPr lang="en-GB" sz="1100" b="0" dirty="0">
              <a:latin typeface="+mn-lt"/>
            </a:endParaRPr>
          </a:p>
          <a:p>
            <a:pPr marL="228600" indent="-228600">
              <a:buFont typeface="+mj-lt"/>
              <a:buAutoNum type="arabicPeriod"/>
            </a:pPr>
            <a:r>
              <a:rPr lang="en-GB" sz="1100" b="0" dirty="0">
                <a:latin typeface="+mn-lt"/>
              </a:rPr>
              <a:t>From 27 March outdoor only activities for under 18’s.</a:t>
            </a:r>
          </a:p>
          <a:p>
            <a:pPr marL="228600" indent="-228600">
              <a:buFont typeface="+mj-lt"/>
              <a:buAutoNum type="arabicPeriod"/>
            </a:pPr>
            <a:r>
              <a:rPr lang="en-GB" sz="1100" b="0" dirty="0">
                <a:latin typeface="+mn-lt"/>
              </a:rPr>
              <a:t>From 26 April outdoor only for group of 30 people.</a:t>
            </a:r>
          </a:p>
          <a:p>
            <a:pPr marL="228600" indent="-228600">
              <a:buFont typeface="+mj-lt"/>
              <a:buAutoNum type="arabicPeriod"/>
            </a:pPr>
            <a:r>
              <a:rPr lang="en-GB" sz="1100" b="0" dirty="0">
                <a:latin typeface="+mn-lt"/>
              </a:rPr>
              <a:t>Numbers, but must be manageable – outdoors and indoors.  </a:t>
            </a:r>
          </a:p>
          <a:p>
            <a:pPr marL="228600" indent="-228600">
              <a:buFont typeface="+mj-lt"/>
              <a:buAutoNum type="arabicPeriod"/>
            </a:pPr>
            <a:endParaRPr lang="en-GB" sz="1100" b="0" dirty="0">
              <a:latin typeface="+mn-lt"/>
            </a:endParaRPr>
          </a:p>
          <a:p>
            <a:pPr marL="228600" indent="-228600">
              <a:buFont typeface="+mj-lt"/>
              <a:buAutoNum type="arabicPeriod"/>
            </a:pPr>
            <a:r>
              <a:rPr lang="en-GB" sz="1100" b="0" dirty="0">
                <a:latin typeface="+mn-lt"/>
              </a:rPr>
              <a:t>The activity – what will fit with a Covid secure YFC and the venue</a:t>
            </a:r>
          </a:p>
          <a:p>
            <a:pPr marL="228600" indent="-228600">
              <a:buFont typeface="+mj-lt"/>
              <a:buAutoNum type="arabicPeriod"/>
            </a:pPr>
            <a:endParaRPr lang="en-GB" sz="1100" b="0" dirty="0">
              <a:latin typeface="+mn-lt"/>
            </a:endParaRPr>
          </a:p>
          <a:p>
            <a:pPr marL="228600" indent="-228600">
              <a:buFont typeface="+mj-lt"/>
              <a:buAutoNum type="arabicPeriod"/>
            </a:pPr>
            <a:r>
              <a:rPr lang="en-GB" sz="1100" b="0" dirty="0">
                <a:latin typeface="+mn-lt"/>
              </a:rPr>
              <a:t>Supervisors &amp; safeguarding planning</a:t>
            </a:r>
          </a:p>
          <a:p>
            <a:pPr marL="228600" indent="-228600">
              <a:buFont typeface="+mj-lt"/>
              <a:buAutoNum type="arabicPeriod"/>
            </a:pPr>
            <a:endParaRPr lang="en-GB" sz="1100" b="0" dirty="0">
              <a:latin typeface="+mn-lt"/>
            </a:endParaRPr>
          </a:p>
          <a:p>
            <a:pPr marL="228600" indent="-228600">
              <a:buFont typeface="+mj-lt"/>
              <a:buAutoNum type="arabicPeriod"/>
            </a:pPr>
            <a:r>
              <a:rPr lang="en-GB" sz="1100" b="0" dirty="0">
                <a:latin typeface="+mn-lt"/>
              </a:rPr>
              <a:t>Will</a:t>
            </a:r>
            <a:r>
              <a:rPr lang="en-GB" sz="1100" b="0" baseline="0" dirty="0">
                <a:latin typeface="+mn-lt"/>
              </a:rPr>
              <a:t> a site visit help us plan</a:t>
            </a:r>
          </a:p>
          <a:p>
            <a:pPr marL="228600" indent="-228600">
              <a:buFont typeface="+mj-lt"/>
              <a:buAutoNum type="arabicPeriod"/>
            </a:pPr>
            <a:endParaRPr lang="en-GB" sz="1100" b="0" dirty="0">
              <a:latin typeface="+mn-lt"/>
            </a:endParaRPr>
          </a:p>
          <a:p>
            <a:pPr marL="228600" indent="-228600">
              <a:buFont typeface="+mj-lt"/>
              <a:buAutoNum type="arabicPeriod"/>
            </a:pPr>
            <a:r>
              <a:rPr lang="en-GB" sz="1100" b="0" dirty="0">
                <a:latin typeface="+mn-lt"/>
              </a:rPr>
              <a:t>Prepare the YFC Covid secure plan &amp; adapt the activity risk assessment.  NFYFC has produced a template that simply needs to be completed by the club committee.  Keep records.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1100" b="0" dirty="0">
              <a:latin typeface="+mn-lt"/>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latin typeface="+mn-lt"/>
              </a:rPr>
              <a:t>When indoors is permitted, the venue Covid plan will be really helpful.</a:t>
            </a:r>
          </a:p>
        </p:txBody>
      </p:sp>
      <p:sp>
        <p:nvSpPr>
          <p:cNvPr id="4" name="Slide Number Placeholder 3"/>
          <p:cNvSpPr>
            <a:spLocks noGrp="1"/>
          </p:cNvSpPr>
          <p:nvPr>
            <p:ph type="sldNum" sz="quarter" idx="5"/>
          </p:nvPr>
        </p:nvSpPr>
        <p:spPr/>
        <p:txBody>
          <a:bodyPr/>
          <a:lstStyle/>
          <a:p>
            <a:fld id="{A66D7341-ECF1-E141-80DF-476F815CE869}" type="slidenum">
              <a:rPr lang="en-US" smtClean="0"/>
              <a:t>10</a:t>
            </a:fld>
            <a:endParaRPr lang="en-US" dirty="0"/>
          </a:p>
        </p:txBody>
      </p:sp>
    </p:spTree>
    <p:extLst>
      <p:ext uri="{BB962C8B-B14F-4D97-AF65-F5344CB8AC3E}">
        <p14:creationId xmlns:p14="http://schemas.microsoft.com/office/powerpoint/2010/main" val="167507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100" dirty="0">
                <a:latin typeface="+mn-lt"/>
              </a:rPr>
              <a:t>It is important that the club committee prepared information </a:t>
            </a:r>
            <a:r>
              <a:rPr lang="en-US" sz="1100" dirty="0">
                <a:solidFill>
                  <a:srgbClr val="000000"/>
                </a:solidFill>
                <a:effectLst/>
                <a:latin typeface="+mn-lt"/>
                <a:cs typeface="Times New Roman" panose="02020603050405020304" pitchFamily="18" charset="0"/>
              </a:rPr>
              <a:t>to give YFC members and their families the confidence to return to the YFC.  </a:t>
            </a:r>
          </a:p>
          <a:p>
            <a:pPr marL="228600" indent="-228600">
              <a:buFont typeface="+mj-lt"/>
              <a:buAutoNum type="arabicPeriod"/>
            </a:pPr>
            <a:endParaRPr lang="en-US" sz="1100" dirty="0">
              <a:solidFill>
                <a:srgbClr val="000000"/>
              </a:solidFill>
              <a:effectLst/>
              <a:latin typeface="+mn-lt"/>
              <a:cs typeface="Times New Roman" panose="02020603050405020304" pitchFamily="18" charset="0"/>
            </a:endParaRPr>
          </a:p>
          <a:p>
            <a:pPr marL="228600" indent="-228600">
              <a:buFont typeface="+mj-lt"/>
              <a:buAutoNum type="arabicPeriod"/>
            </a:pPr>
            <a:r>
              <a:rPr lang="en-US" sz="1100" dirty="0">
                <a:solidFill>
                  <a:srgbClr val="000000"/>
                </a:solidFill>
                <a:effectLst/>
                <a:latin typeface="+mn-lt"/>
                <a:cs typeface="Times New Roman" panose="02020603050405020304" pitchFamily="18" charset="0"/>
              </a:rPr>
              <a:t>It will set out the steps and careful planning that the club committee has put in place to allow the restart of club activities.  </a:t>
            </a:r>
          </a:p>
          <a:p>
            <a:pPr marL="228600" indent="-228600">
              <a:buFont typeface="+mj-lt"/>
              <a:buAutoNum type="arabicPeriod"/>
            </a:pPr>
            <a:endParaRPr lang="en-US" sz="1100" dirty="0">
              <a:solidFill>
                <a:srgbClr val="000000"/>
              </a:solidFill>
              <a:effectLst/>
              <a:latin typeface="+mn-lt"/>
              <a:cs typeface="Times New Roman" panose="02020603050405020304" pitchFamily="18" charset="0"/>
            </a:endParaRPr>
          </a:p>
          <a:p>
            <a:pPr marL="228600" indent="-228600">
              <a:buFont typeface="+mj-lt"/>
              <a:buAutoNum type="arabicPeriod"/>
            </a:pPr>
            <a:r>
              <a:rPr lang="en-US" sz="1100" dirty="0">
                <a:solidFill>
                  <a:srgbClr val="000000"/>
                </a:solidFill>
                <a:effectLst/>
                <a:latin typeface="+mn-lt"/>
                <a:cs typeface="Times New Roman" panose="02020603050405020304" pitchFamily="18" charset="0"/>
              </a:rPr>
              <a:t>It will also set out the expectations the club committee has on those YFC members that attend, as well as any specific instructions.</a:t>
            </a:r>
            <a:endParaRPr lang="en-GB" sz="1100" dirty="0">
              <a:effectLst/>
              <a:latin typeface="+mn-lt"/>
              <a:cs typeface="Times New Roman" panose="02020603050405020304" pitchFamily="18" charset="0"/>
            </a:endParaRPr>
          </a:p>
          <a:p>
            <a:pPr marL="228600" indent="-228600">
              <a:buFont typeface="+mj-lt"/>
              <a:buAutoNum type="arabicPeriod"/>
            </a:pPr>
            <a:endParaRPr lang="en-US" sz="1100" dirty="0">
              <a:latin typeface="+mn-lt"/>
            </a:endParaRPr>
          </a:p>
          <a:p>
            <a:pPr marL="228600" indent="-228600">
              <a:buFont typeface="+mj-lt"/>
              <a:buAutoNum type="arabicPeriod"/>
            </a:pPr>
            <a:r>
              <a:rPr lang="en-US" sz="1100" b="1" dirty="0">
                <a:latin typeface="+mn-lt"/>
              </a:rPr>
              <a:t>This is about everyone knowing what is happening and how it is happening before the event.</a:t>
            </a:r>
          </a:p>
          <a:p>
            <a:pPr marL="228600" indent="-228600">
              <a:buFont typeface="+mj-lt"/>
              <a:buAutoNum type="arabicPeriod"/>
            </a:pPr>
            <a:endParaRPr lang="en-US" sz="1100" dirty="0">
              <a:latin typeface="+mn-lt"/>
            </a:endParaRPr>
          </a:p>
          <a:p>
            <a:pPr marL="228600" indent="-228600">
              <a:buFont typeface="+mj-lt"/>
              <a:buAutoNum type="arabicPeriod"/>
            </a:pPr>
            <a:r>
              <a:rPr lang="en-US" sz="1100" dirty="0">
                <a:latin typeface="+mn-lt"/>
              </a:rPr>
              <a:t>It is essential that all attendees are made aware of the plans and of the expectation placed on attendees to remain Covid secure.  </a:t>
            </a:r>
          </a:p>
          <a:p>
            <a:pPr marL="228600" indent="-228600">
              <a:buFont typeface="+mj-lt"/>
              <a:buAutoNum type="arabicPeriod"/>
            </a:pPr>
            <a:endParaRPr lang="en-US" sz="1100" dirty="0">
              <a:latin typeface="+mn-lt"/>
            </a:endParaRPr>
          </a:p>
          <a:p>
            <a:pPr marL="228600" indent="-228600">
              <a:buFont typeface="+mj-lt"/>
              <a:buAutoNum type="arabicPeriod"/>
            </a:pPr>
            <a:r>
              <a:rPr lang="en-US" sz="1100" dirty="0">
                <a:latin typeface="+mn-lt"/>
              </a:rPr>
              <a:t>It will help reassure members and their families that the activity is well planned, Covid secure and contingencies are in place, if required.</a:t>
            </a:r>
          </a:p>
        </p:txBody>
      </p:sp>
      <p:sp>
        <p:nvSpPr>
          <p:cNvPr id="4" name="Slide Number Placeholder 3"/>
          <p:cNvSpPr>
            <a:spLocks noGrp="1"/>
          </p:cNvSpPr>
          <p:nvPr>
            <p:ph type="sldNum" sz="quarter" idx="10"/>
          </p:nvPr>
        </p:nvSpPr>
        <p:spPr/>
        <p:txBody>
          <a:bodyPr/>
          <a:lstStyle/>
          <a:p>
            <a:fld id="{A66D7341-ECF1-E141-80DF-476F815CE869}" type="slidenum">
              <a:rPr lang="en-US" smtClean="0"/>
              <a:t>11</a:t>
            </a:fld>
            <a:endParaRPr lang="en-US" dirty="0"/>
          </a:p>
        </p:txBody>
      </p:sp>
    </p:spTree>
    <p:extLst>
      <p:ext uri="{BB962C8B-B14F-4D97-AF65-F5344CB8AC3E}">
        <p14:creationId xmlns:p14="http://schemas.microsoft.com/office/powerpoint/2010/main" val="381356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100" dirty="0"/>
              <a:t>The club committee to review the venue plans, rules and protocols and act on them.</a:t>
            </a:r>
          </a:p>
          <a:p>
            <a:pPr marL="228600" indent="-228600">
              <a:buFont typeface="+mj-lt"/>
              <a:buAutoNum type="arabicPeriod"/>
            </a:pPr>
            <a:endParaRPr lang="en-US" sz="1100" dirty="0"/>
          </a:p>
          <a:p>
            <a:pPr marL="228600" indent="-228600">
              <a:buFont typeface="+mj-lt"/>
              <a:buAutoNum type="arabicPeriod"/>
            </a:pPr>
            <a:r>
              <a:rPr lang="en-US" sz="1100" dirty="0"/>
              <a:t>Use the template to produce a YFC Covid secure plan to record the plans and who will be responsible for what.</a:t>
            </a:r>
          </a:p>
          <a:p>
            <a:pPr marL="228600" indent="-228600">
              <a:buFont typeface="+mj-lt"/>
              <a:buAutoNum type="arabicPeriod"/>
            </a:pPr>
            <a:endParaRPr lang="en-US" sz="1100" dirty="0"/>
          </a:p>
          <a:p>
            <a:pPr marL="228600" indent="-228600">
              <a:buFont typeface="+mj-lt"/>
              <a:buAutoNum type="arabicPeriod"/>
            </a:pPr>
            <a:r>
              <a:rPr lang="en-US" sz="1100" dirty="0"/>
              <a:t>Use the existing activity risk assessment and adapt where required.</a:t>
            </a:r>
          </a:p>
          <a:p>
            <a:pPr marL="228600" indent="-228600">
              <a:buFont typeface="+mj-lt"/>
              <a:buAutoNum type="arabicPeriod"/>
            </a:pPr>
            <a:endParaRPr lang="en-US" sz="1100" dirty="0"/>
          </a:p>
          <a:p>
            <a:pPr marL="228600" indent="-228600">
              <a:buFont typeface="+mj-lt"/>
              <a:buAutoNum type="arabicPeriod"/>
            </a:pPr>
            <a:r>
              <a:rPr lang="en-US" sz="1100" dirty="0"/>
              <a:t>Keep records and know where they are and who has them.</a:t>
            </a:r>
          </a:p>
        </p:txBody>
      </p:sp>
      <p:sp>
        <p:nvSpPr>
          <p:cNvPr id="4" name="Slide Number Placeholder 3"/>
          <p:cNvSpPr>
            <a:spLocks noGrp="1"/>
          </p:cNvSpPr>
          <p:nvPr>
            <p:ph type="sldNum" sz="quarter" idx="10"/>
          </p:nvPr>
        </p:nvSpPr>
        <p:spPr/>
        <p:txBody>
          <a:bodyPr/>
          <a:lstStyle/>
          <a:p>
            <a:fld id="{A66D7341-ECF1-E141-80DF-476F815CE869}" type="slidenum">
              <a:rPr lang="en-US" smtClean="0"/>
              <a:t>12</a:t>
            </a:fld>
            <a:endParaRPr lang="en-US" dirty="0"/>
          </a:p>
        </p:txBody>
      </p:sp>
    </p:spTree>
    <p:extLst>
      <p:ext uri="{BB962C8B-B14F-4D97-AF65-F5344CB8AC3E}">
        <p14:creationId xmlns:p14="http://schemas.microsoft.com/office/powerpoint/2010/main" val="376538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100" dirty="0">
                <a:latin typeface="+mn-lt"/>
              </a:rPr>
              <a:t>Keep an attendance register – particularly important if new members or visitors (speakers) are attending as you may not already have these details.</a:t>
            </a:r>
          </a:p>
          <a:p>
            <a:pPr marL="228600" indent="-228600">
              <a:buFont typeface="+mj-lt"/>
              <a:buAutoNum type="arabicPeriod"/>
            </a:pPr>
            <a:endParaRPr lang="en-GB" sz="1100" dirty="0">
              <a:latin typeface="+mn-lt"/>
            </a:endParaRPr>
          </a:p>
          <a:p>
            <a:pPr marL="228600" indent="-228600">
              <a:buFont typeface="+mj-lt"/>
              <a:buAutoNum type="arabicPeriod"/>
            </a:pPr>
            <a:r>
              <a:rPr lang="en-GB" sz="1100" dirty="0">
                <a:latin typeface="+mn-lt"/>
              </a:rPr>
              <a:t>Use the Track &amp; Trace template provided for visitors/guests/speakers  Destroy track and trace information held on visitors/guests/speakers 21 days after the activity.</a:t>
            </a:r>
          </a:p>
          <a:p>
            <a:pPr marL="228600" indent="-228600">
              <a:buFont typeface="+mj-lt"/>
              <a:buAutoNum type="arabicPeriod"/>
            </a:pPr>
            <a:endParaRPr lang="en-GB" sz="1100" dirty="0">
              <a:latin typeface="+mn-lt"/>
            </a:endParaRPr>
          </a:p>
          <a:p>
            <a:pPr marL="228600" indent="-228600">
              <a:buFont typeface="+mj-lt"/>
              <a:buAutoNum type="arabicPeriod"/>
            </a:pPr>
            <a:r>
              <a:rPr lang="en-GB" sz="1100" dirty="0">
                <a:latin typeface="+mn-lt"/>
              </a:rPr>
              <a:t>Use the usual attendance book for club members, advisory and leaders (the club already has their contact details on the membership form).</a:t>
            </a:r>
          </a:p>
          <a:p>
            <a:pPr marL="228600" indent="-228600">
              <a:buFont typeface="+mj-lt"/>
              <a:buAutoNum type="arabicPeriod"/>
            </a:pPr>
            <a:endParaRPr lang="en-GB" sz="1100" b="1" dirty="0">
              <a:latin typeface="+mn-lt"/>
            </a:endParaRPr>
          </a:p>
          <a:p>
            <a:pPr marL="228600" indent="-228600">
              <a:buFont typeface="+mj-lt"/>
              <a:buAutoNum type="arabicPeriod"/>
            </a:pPr>
            <a:r>
              <a:rPr lang="en-GB" sz="1100" b="1" dirty="0">
                <a:latin typeface="+mn-lt"/>
              </a:rPr>
              <a:t>One person to take responsibility for getting this information (i.e. don’t share a pen, or ask people to sign in themselves) </a:t>
            </a:r>
          </a:p>
        </p:txBody>
      </p:sp>
      <p:sp>
        <p:nvSpPr>
          <p:cNvPr id="4" name="Slide Number Placeholder 3"/>
          <p:cNvSpPr>
            <a:spLocks noGrp="1"/>
          </p:cNvSpPr>
          <p:nvPr>
            <p:ph type="sldNum" sz="quarter" idx="5"/>
          </p:nvPr>
        </p:nvSpPr>
        <p:spPr/>
        <p:txBody>
          <a:bodyPr/>
          <a:lstStyle/>
          <a:p>
            <a:fld id="{A66D7341-ECF1-E141-80DF-476F815CE869}" type="slidenum">
              <a:rPr lang="en-US" smtClean="0"/>
              <a:t>13</a:t>
            </a:fld>
            <a:endParaRPr lang="en-US" dirty="0"/>
          </a:p>
        </p:txBody>
      </p:sp>
    </p:spTree>
    <p:extLst>
      <p:ext uri="{BB962C8B-B14F-4D97-AF65-F5344CB8AC3E}">
        <p14:creationId xmlns:p14="http://schemas.microsoft.com/office/powerpoint/2010/main" val="1184995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100" b="0" dirty="0">
                <a:latin typeface="+mj-lt"/>
              </a:rPr>
              <a:t>Current readiness level = Red – lock down.  29 March change to Amber for </a:t>
            </a:r>
            <a:r>
              <a:rPr lang="en-GB" sz="1100" b="1" dirty="0">
                <a:latin typeface="+mj-lt"/>
              </a:rPr>
              <a:t>outdoor</a:t>
            </a:r>
            <a:r>
              <a:rPr lang="en-GB" sz="1100" b="0" dirty="0">
                <a:latin typeface="+mj-lt"/>
              </a:rPr>
              <a:t> activities – no limit to group sizes, but must be manageable.</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Social distancing hygiene and clear communication required – HANDS, FACE, SPACE will continue to apply and may apply into next autumn &amp; winter.</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Plan the activities</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Covid-secure plan and adapt the risk assessment for the activity as required.</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Ensure supervisors and leaders know the plans.</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Communicate with club membership before the activity – incl parents of members under the age of 18 yrs,</a:t>
            </a:r>
          </a:p>
          <a:p>
            <a:pPr marL="228600" indent="-228600">
              <a:buFont typeface="+mj-lt"/>
              <a:buAutoNum type="arabicPeriod"/>
            </a:pPr>
            <a:endParaRPr lang="en-GB" sz="1100" b="0" dirty="0">
              <a:latin typeface="+mj-lt"/>
            </a:endParaRPr>
          </a:p>
          <a:p>
            <a:pPr marL="228600" indent="-228600">
              <a:buFont typeface="+mj-lt"/>
              <a:buAutoNum type="arabicPeriod"/>
            </a:pPr>
            <a:r>
              <a:rPr lang="en-GB" sz="1100" b="0" dirty="0">
                <a:latin typeface="+mj-lt"/>
              </a:rPr>
              <a:t>Attendance records – usual attendance book and for visitors/guests, use the track &amp; trace template (keep for 21 days).</a:t>
            </a:r>
          </a:p>
        </p:txBody>
      </p:sp>
      <p:sp>
        <p:nvSpPr>
          <p:cNvPr id="4" name="Slide Number Placeholder 3"/>
          <p:cNvSpPr>
            <a:spLocks noGrp="1"/>
          </p:cNvSpPr>
          <p:nvPr>
            <p:ph type="sldNum" sz="quarter" idx="5"/>
          </p:nvPr>
        </p:nvSpPr>
        <p:spPr/>
        <p:txBody>
          <a:bodyPr/>
          <a:lstStyle/>
          <a:p>
            <a:fld id="{A66D7341-ECF1-E141-80DF-476F815CE869}" type="slidenum">
              <a:rPr lang="en-US" smtClean="0"/>
              <a:t>14</a:t>
            </a:fld>
            <a:endParaRPr lang="en-US" dirty="0"/>
          </a:p>
        </p:txBody>
      </p:sp>
    </p:spTree>
    <p:extLst>
      <p:ext uri="{BB962C8B-B14F-4D97-AF65-F5344CB8AC3E}">
        <p14:creationId xmlns:p14="http://schemas.microsoft.com/office/powerpoint/2010/main" val="34129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15</a:t>
            </a:fld>
            <a:endParaRPr lang="en-US" dirty="0"/>
          </a:p>
        </p:txBody>
      </p:sp>
    </p:spTree>
    <p:extLst>
      <p:ext uri="{BB962C8B-B14F-4D97-AF65-F5344CB8AC3E}">
        <p14:creationId xmlns:p14="http://schemas.microsoft.com/office/powerpoint/2010/main" val="170900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mn-lt"/>
              </a:rPr>
              <a:t>Action for club committees</a:t>
            </a:r>
          </a:p>
        </p:txBody>
      </p:sp>
      <p:sp>
        <p:nvSpPr>
          <p:cNvPr id="4" name="Slide Number Placeholder 3"/>
          <p:cNvSpPr>
            <a:spLocks noGrp="1"/>
          </p:cNvSpPr>
          <p:nvPr>
            <p:ph type="sldNum" sz="quarter" idx="5"/>
          </p:nvPr>
        </p:nvSpPr>
        <p:spPr/>
        <p:txBody>
          <a:bodyPr/>
          <a:lstStyle/>
          <a:p>
            <a:fld id="{A66D7341-ECF1-E141-80DF-476F815CE869}" type="slidenum">
              <a:rPr lang="en-US" smtClean="0"/>
              <a:t>16</a:t>
            </a:fld>
            <a:endParaRPr lang="en-US" dirty="0"/>
          </a:p>
        </p:txBody>
      </p:sp>
    </p:spTree>
    <p:extLst>
      <p:ext uri="{BB962C8B-B14F-4D97-AF65-F5344CB8AC3E}">
        <p14:creationId xmlns:p14="http://schemas.microsoft.com/office/powerpoint/2010/main" val="128613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100" b="0" dirty="0"/>
              <a:t>Think about and consider the venue and a site visit</a:t>
            </a:r>
          </a:p>
          <a:p>
            <a:pPr marL="228600" indent="-228600">
              <a:buFont typeface="+mj-lt"/>
              <a:buAutoNum type="arabicPeriod"/>
            </a:pPr>
            <a:endParaRPr lang="en-GB" sz="1100" b="0" dirty="0"/>
          </a:p>
          <a:p>
            <a:pPr marL="228600" indent="-228600">
              <a:buFont typeface="+mj-lt"/>
              <a:buAutoNum type="arabicPeriod"/>
            </a:pPr>
            <a:r>
              <a:rPr lang="en-GB" sz="1100" b="0" dirty="0"/>
              <a:t>Write up the plans and keep safely</a:t>
            </a:r>
          </a:p>
          <a:p>
            <a:pPr marL="228600" indent="-228600">
              <a:buFont typeface="+mj-lt"/>
              <a:buAutoNum type="arabicPeriod"/>
            </a:pPr>
            <a:endParaRPr lang="en-GB" sz="1100" b="0" dirty="0"/>
          </a:p>
          <a:p>
            <a:pPr marL="228600" indent="-228600">
              <a:buFont typeface="+mj-lt"/>
              <a:buAutoNum type="arabicPeriod"/>
            </a:pPr>
            <a:r>
              <a:rPr lang="en-GB" sz="1100" b="0" dirty="0"/>
              <a:t>Communicate plans to club membership</a:t>
            </a:r>
          </a:p>
          <a:p>
            <a:pPr marL="228600" indent="-228600">
              <a:buFont typeface="+mj-lt"/>
              <a:buAutoNum type="arabicPeriod"/>
            </a:pPr>
            <a:endParaRPr lang="en-GB" sz="1100" b="0" dirty="0"/>
          </a:p>
          <a:p>
            <a:pPr marL="228600" indent="-228600">
              <a:buFont typeface="+mj-lt"/>
              <a:buAutoNum type="arabicPeriod"/>
            </a:pPr>
            <a:r>
              <a:rPr lang="en-GB" sz="1100" b="0" dirty="0"/>
              <a:t>Keep up to date.</a:t>
            </a:r>
          </a:p>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17</a:t>
            </a:fld>
            <a:endParaRPr lang="en-US" dirty="0"/>
          </a:p>
        </p:txBody>
      </p:sp>
    </p:spTree>
    <p:extLst>
      <p:ext uri="{BB962C8B-B14F-4D97-AF65-F5344CB8AC3E}">
        <p14:creationId xmlns:p14="http://schemas.microsoft.com/office/powerpoint/2010/main" val="249899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18</a:t>
            </a:fld>
            <a:endParaRPr lang="en-US" dirty="0"/>
          </a:p>
        </p:txBody>
      </p:sp>
    </p:spTree>
    <p:extLst>
      <p:ext uri="{BB962C8B-B14F-4D97-AF65-F5344CB8AC3E}">
        <p14:creationId xmlns:p14="http://schemas.microsoft.com/office/powerpoint/2010/main" val="252686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19</a:t>
            </a:fld>
            <a:endParaRPr lang="en-US" dirty="0"/>
          </a:p>
        </p:txBody>
      </p:sp>
    </p:spTree>
    <p:extLst>
      <p:ext uri="{BB962C8B-B14F-4D97-AF65-F5344CB8AC3E}">
        <p14:creationId xmlns:p14="http://schemas.microsoft.com/office/powerpoint/2010/main" val="27138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b="1" dirty="0">
              <a:solidFill>
                <a:srgbClr val="C00000"/>
              </a:solidFill>
            </a:endParaRPr>
          </a:p>
        </p:txBody>
      </p:sp>
      <p:sp>
        <p:nvSpPr>
          <p:cNvPr id="4" name="Slide Number Placeholder 3"/>
          <p:cNvSpPr>
            <a:spLocks noGrp="1"/>
          </p:cNvSpPr>
          <p:nvPr>
            <p:ph type="sldNum" sz="quarter" idx="5"/>
          </p:nvPr>
        </p:nvSpPr>
        <p:spPr/>
        <p:txBody>
          <a:bodyPr/>
          <a:lstStyle/>
          <a:p>
            <a:fld id="{A66D7341-ECF1-E141-80DF-476F815CE869}" type="slidenum">
              <a:rPr lang="en-US" smtClean="0"/>
              <a:t>2</a:t>
            </a:fld>
            <a:endParaRPr lang="en-US" dirty="0"/>
          </a:p>
        </p:txBody>
      </p:sp>
    </p:spTree>
    <p:extLst>
      <p:ext uri="{BB962C8B-B14F-4D97-AF65-F5344CB8AC3E}">
        <p14:creationId xmlns:p14="http://schemas.microsoft.com/office/powerpoint/2010/main" val="39204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100" dirty="0">
                <a:latin typeface="+mn-lt"/>
              </a:rPr>
              <a:t>Responsibilities and accountabilities of the NFYFC.</a:t>
            </a:r>
          </a:p>
          <a:p>
            <a:pPr marL="171450" indent="-171450">
              <a:buFont typeface="Wingdings" panose="05000000000000000000" pitchFamily="2" charset="2"/>
              <a:buChar char="Ø"/>
            </a:pPr>
            <a:endParaRPr lang="en-GB" sz="1100" dirty="0">
              <a:latin typeface="+mn-lt"/>
            </a:endParaRPr>
          </a:p>
          <a:p>
            <a:pPr marL="228600" indent="-228600">
              <a:buFont typeface="+mj-lt"/>
              <a:buAutoNum type="arabicPeriod"/>
            </a:pPr>
            <a:r>
              <a:rPr lang="en-GB" sz="1100" dirty="0">
                <a:latin typeface="+mn-lt"/>
              </a:rPr>
              <a:t>The YFC is a federated organisation.  YFC clubs are responsible/accountable for their own plans and decision making.</a:t>
            </a:r>
          </a:p>
          <a:p>
            <a:pPr marL="228600" indent="-228600">
              <a:buFont typeface="+mj-lt"/>
              <a:buAutoNum type="arabicPeriod"/>
            </a:pPr>
            <a:r>
              <a:rPr lang="en-GB" sz="1100" dirty="0">
                <a:latin typeface="+mn-lt"/>
              </a:rPr>
              <a:t>The County Federation and the NFYFC will provide guidance and tools to assist YFC clubs reach their decisions and will seek answers to questions as well as training opportunities, so that clubs can make decisions having considered and studied the published guidance.</a:t>
            </a:r>
          </a:p>
          <a:p>
            <a:pPr marL="228600" indent="-228600">
              <a:buFont typeface="+mj-lt"/>
              <a:buAutoNum type="arabicPeriod"/>
            </a:pPr>
            <a:r>
              <a:rPr lang="en-GB" sz="1100" dirty="0">
                <a:latin typeface="+mn-lt"/>
              </a:rPr>
              <a:t>The NFYFC produces guidance based on the information published and legislation passed by government.  The NFYFC provides training opportunities for county officials (staff and county chairs).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dirty="0">
                <a:latin typeface="+mn-lt"/>
              </a:rPr>
              <a:t>The NFYFC and the County Feds to lead by setting good examples of practicing Covid secure arrangements and protecting staff, elected officials and the YFC membership</a:t>
            </a:r>
            <a:endParaRPr lang="en-GB" sz="1100" dirty="0">
              <a:solidFill>
                <a:srgbClr val="002060"/>
              </a:solidFill>
              <a:effectLst/>
              <a:latin typeface="+mn-lt"/>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3</a:t>
            </a:fld>
            <a:endParaRPr lang="en-US" dirty="0"/>
          </a:p>
        </p:txBody>
      </p:sp>
    </p:spTree>
    <p:extLst>
      <p:ext uri="{BB962C8B-B14F-4D97-AF65-F5344CB8AC3E}">
        <p14:creationId xmlns:p14="http://schemas.microsoft.com/office/powerpoint/2010/main" val="5953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2" indent="-285750" algn="l">
              <a:lnSpc>
                <a:spcPct val="115000"/>
              </a:lnSpc>
              <a:spcAft>
                <a:spcPts val="0"/>
              </a:spcAft>
              <a:buSzPts val="900"/>
              <a:buFont typeface="+mj-lt"/>
              <a:buAutoNum type="arabicPeriod"/>
            </a:pPr>
            <a:r>
              <a:rPr lang="en-GB" sz="1100" dirty="0">
                <a:latin typeface="+mn-lt"/>
              </a:rPr>
              <a:t>The county federation should operate in a Covid secure way – the county meetings/events, keeping officers, staff and members as safe as possible</a:t>
            </a:r>
          </a:p>
          <a:p>
            <a:pPr marL="514350" marR="0" lvl="2" indent="-285750" algn="l" defTabSz="457200" rtl="0" eaLnBrk="1" fontAlgn="auto" latinLnBrk="0" hangingPunct="1">
              <a:lnSpc>
                <a:spcPct val="115000"/>
              </a:lnSpc>
              <a:spcBef>
                <a:spcPts val="0"/>
              </a:spcBef>
              <a:spcAft>
                <a:spcPts val="0"/>
              </a:spcAft>
              <a:buClrTx/>
              <a:buSzPts val="900"/>
              <a:buFont typeface="+mj-lt"/>
              <a:buAutoNum type="arabicPeriod"/>
              <a:tabLst/>
              <a:defRPr/>
            </a:pPr>
            <a:r>
              <a:rPr lang="en-GB" sz="1100" dirty="0">
                <a:latin typeface="+mn-lt"/>
              </a:rPr>
              <a:t>The NFYFC and the County Feds to lead by setting good examples of practicing Covid secure arrangements</a:t>
            </a:r>
            <a:endParaRPr lang="en-GB" sz="1100" dirty="0">
              <a:solidFill>
                <a:srgbClr val="002060"/>
              </a:solidFill>
              <a:effectLst/>
              <a:latin typeface="+mn-lt"/>
              <a:ea typeface="Calibri" panose="020F0502020204030204" pitchFamily="34" charset="0"/>
              <a:cs typeface="Calibri" panose="020F0502020204030204" pitchFamily="34" charset="0"/>
            </a:endParaRPr>
          </a:p>
          <a:p>
            <a:pPr marL="514350" lvl="2" indent="-285750" algn="l">
              <a:lnSpc>
                <a:spcPct val="115000"/>
              </a:lnSpc>
              <a:spcAft>
                <a:spcPts val="0"/>
              </a:spcAft>
              <a:buSzPts val="900"/>
              <a:buFont typeface="+mj-lt"/>
              <a:buAutoNum type="arabicPeriod"/>
            </a:pPr>
            <a:r>
              <a:rPr lang="en-GB" sz="1100" dirty="0">
                <a:solidFill>
                  <a:srgbClr val="002060"/>
                </a:solidFill>
                <a:effectLst/>
                <a:latin typeface="+mn-lt"/>
                <a:ea typeface="Calibri" panose="020F0502020204030204" pitchFamily="34" charset="0"/>
                <a:cs typeface="Calibri" panose="020F0502020204030204" pitchFamily="34" charset="0"/>
              </a:rPr>
              <a:t>County federations to offer a video call session with all club chairs &amp; secretaries to work through the guidance – this PowerPoint &amp; template documents provided by the NFYFC</a:t>
            </a:r>
            <a:endParaRPr lang="en-GB" sz="1100" dirty="0">
              <a:solidFill>
                <a:srgbClr val="002060"/>
              </a:solidFill>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4</a:t>
            </a:fld>
            <a:endParaRPr lang="en-US" dirty="0"/>
          </a:p>
        </p:txBody>
      </p:sp>
    </p:spTree>
    <p:extLst>
      <p:ext uri="{BB962C8B-B14F-4D97-AF65-F5344CB8AC3E}">
        <p14:creationId xmlns:p14="http://schemas.microsoft.com/office/powerpoint/2010/main" val="32953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dirty="0"/>
              <a:t>Note:  Important that County Feds do not bring liabilities (which will not be insured) to themselves,  County federations should not advise against the information in this guidance - it is based on government advice and current legislation.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11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dirty="0"/>
              <a:t>Remembering the responsibilities and accountabilities of the County Federations and NFYFC, the responsibilities of final decision making sits with the charity trustees of each club once the club committee has studied the guidance.</a:t>
            </a:r>
          </a:p>
          <a:p>
            <a:pPr marL="685800" marR="0" lvl="1"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GB" sz="1100" dirty="0"/>
              <a:t>The YFC is a federated organisation.  YFC clubs are responsible/accountable for their own plans and decision making.</a:t>
            </a:r>
          </a:p>
          <a:p>
            <a:pPr marL="685800" lvl="1" indent="-228600">
              <a:buFont typeface="+mj-lt"/>
              <a:buAutoNum type="alphaLcPeriod"/>
            </a:pPr>
            <a:r>
              <a:rPr lang="en-GB" sz="1100" dirty="0"/>
              <a:t>The County Federation and the NFYFC will provide guidance and tools to assist YFC clubs reach their decisions and will seek answers to questions as well as provide training opportunities, so that clubs can make decisions having considered and studied the published guidance.</a:t>
            </a:r>
          </a:p>
          <a:p>
            <a:pPr marL="228600" indent="-228600">
              <a:buFont typeface="+mj-lt"/>
              <a:buAutoNum type="arabicPeriod"/>
            </a:pPr>
            <a:endParaRPr lang="en-GB" sz="11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1" dirty="0"/>
              <a:t>Club committee actions are to put Covid secure plans in place, with support of the guidance and tools produced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t>And, to put together an </a:t>
            </a:r>
            <a:r>
              <a:rPr lang="en-GB" sz="1100" b="1" dirty="0"/>
              <a:t>Information Paper</a:t>
            </a:r>
            <a:r>
              <a:rPr lang="en-GB" sz="1100" b="0" dirty="0"/>
              <a:t> that is circulated to every club member, leader, advisory member and the parents of those under the age of 18 yrs.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t>YFC members to support the club committee by following the requests of the club committee</a:t>
            </a:r>
            <a:endParaRPr lang="en-GB" sz="1100" dirty="0"/>
          </a:p>
        </p:txBody>
      </p:sp>
      <p:sp>
        <p:nvSpPr>
          <p:cNvPr id="4" name="Slide Number Placeholder 3"/>
          <p:cNvSpPr>
            <a:spLocks noGrp="1"/>
          </p:cNvSpPr>
          <p:nvPr>
            <p:ph type="sldNum" sz="quarter" idx="5"/>
          </p:nvPr>
        </p:nvSpPr>
        <p:spPr/>
        <p:txBody>
          <a:bodyPr/>
          <a:lstStyle/>
          <a:p>
            <a:fld id="{A66D7341-ECF1-E141-80DF-476F815CE869}" type="slidenum">
              <a:rPr lang="en-US" smtClean="0"/>
              <a:t>5</a:t>
            </a:fld>
            <a:endParaRPr lang="en-US" dirty="0"/>
          </a:p>
        </p:txBody>
      </p:sp>
    </p:spTree>
    <p:extLst>
      <p:ext uri="{BB962C8B-B14F-4D97-AF65-F5344CB8AC3E}">
        <p14:creationId xmlns:p14="http://schemas.microsoft.com/office/powerpoint/2010/main" val="49367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100" b="1" dirty="0">
                <a:solidFill>
                  <a:schemeClr val="tx1"/>
                </a:solidFill>
                <a:effectLst/>
                <a:latin typeface="+mn-lt"/>
                <a:ea typeface="Calibri" panose="020F0502020204030204" pitchFamily="34" charset="0"/>
                <a:cs typeface="Calibri" panose="020F0502020204030204" pitchFamily="34" charset="0"/>
              </a:rPr>
              <a:t>Page 5, 6 &amp; 7 of guide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1" dirty="0">
                <a:solidFill>
                  <a:schemeClr val="tx1"/>
                </a:solidFill>
                <a:effectLst/>
                <a:latin typeface="+mn-lt"/>
                <a:ea typeface="Calibri" panose="020F0502020204030204" pitchFamily="34" charset="0"/>
                <a:cs typeface="Calibri" panose="020F0502020204030204" pitchFamily="34" charset="0"/>
              </a:rPr>
              <a:t>From 27 March, outdoor activities for under 18s can be organised – no limits on group size and </a:t>
            </a:r>
            <a:r>
              <a:rPr lang="en-GB" sz="1100" b="0" dirty="0">
                <a:solidFill>
                  <a:schemeClr val="tx1"/>
                </a:solidFill>
                <a:effectLst/>
                <a:latin typeface="+mn-lt"/>
                <a:ea typeface="Calibri" panose="020F0502020204030204" pitchFamily="34" charset="0"/>
                <a:cs typeface="Calibri" panose="020F0502020204030204" pitchFamily="34" charset="0"/>
              </a:rPr>
              <a:t>groups sizes must be manageable for the supervisors/leaders to ensure Covid-secure plans and social distancing can be maintained. </a:t>
            </a:r>
            <a:endParaRPr lang="en-GB" sz="1100" dirty="0">
              <a:solidFill>
                <a:schemeClr val="tx1"/>
              </a:solidFill>
              <a:effectLst/>
              <a:latin typeface="+mn-lt"/>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1100" b="1" dirty="0">
              <a:solidFill>
                <a:schemeClr val="tx1"/>
              </a:solidFill>
              <a:effectLst/>
              <a:latin typeface="+mn-lt"/>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1" dirty="0">
                <a:solidFill>
                  <a:schemeClr val="tx1"/>
                </a:solidFill>
                <a:effectLst/>
                <a:latin typeface="+mn-lt"/>
                <a:ea typeface="Calibri" panose="020F0502020204030204" pitchFamily="34" charset="0"/>
                <a:cs typeface="Calibri" panose="020F0502020204030204" pitchFamily="34" charset="0"/>
              </a:rPr>
              <a:t>If public health conditions permit, from 26 April, outdoor activities for groups up to 30 people can be organised</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100" b="0" dirty="0">
              <a:solidFill>
                <a:schemeClr val="tx1"/>
              </a:solidFill>
              <a:effectLst/>
              <a:latin typeface="+mn-lt"/>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0"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Covid-secure plans to be in place and activities/venues should be carefully managed and risk assessed.  (Facemasks if a 2m </a:t>
            </a:r>
            <a:r>
              <a:rPr lang="en-GB" sz="1100" b="0" u="sng" kern="0" dirty="0">
                <a:solidFill>
                  <a:srgbClr val="345A8A"/>
                </a:solidFill>
                <a:effectLst/>
                <a:latin typeface="Calibri" panose="020F0502020204030204" pitchFamily="34" charset="0"/>
                <a:ea typeface="MS Gothic" panose="020B0609070205080204" pitchFamily="49" charset="-128"/>
                <a:cs typeface="Calibri" panose="020F0502020204030204" pitchFamily="34" charset="0"/>
                <a:hlinkClick r:id="rId3"/>
              </a:rPr>
              <a:t>social distance</a:t>
            </a:r>
            <a:r>
              <a:rPr lang="en-GB" sz="1100" b="0"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cannot be maintained).</a:t>
            </a:r>
            <a:endParaRPr lang="en-GB" sz="1400" b="0" kern="0" dirty="0">
              <a:solidFill>
                <a:srgbClr val="345A8A"/>
              </a:solidFill>
              <a:effectLst/>
              <a:latin typeface="Calibri" panose="020F0502020204030204" pitchFamily="34" charset="0"/>
              <a:ea typeface="MS Gothic" panose="020B06090702050802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6D7341-ECF1-E141-80DF-476F815CE869}" type="slidenum">
              <a:rPr lang="en-US" smtClean="0"/>
              <a:t>6</a:t>
            </a:fld>
            <a:endParaRPr lang="en-US" dirty="0"/>
          </a:p>
        </p:txBody>
      </p:sp>
    </p:spTree>
    <p:extLst>
      <p:ext uri="{BB962C8B-B14F-4D97-AF65-F5344CB8AC3E}">
        <p14:creationId xmlns:p14="http://schemas.microsoft.com/office/powerpoint/2010/main" val="356918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100" b="1" dirty="0">
                <a:solidFill>
                  <a:schemeClr val="tx1"/>
                </a:solidFill>
                <a:latin typeface="+mn-lt"/>
              </a:rPr>
              <a:t>Page 6 of guide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solidFill>
                  <a:schemeClr val="tx1"/>
                </a:solidFill>
                <a:latin typeface="+mn-lt"/>
              </a:rPr>
              <a:t>Use NHS Test, Trace, Protect service should anyone become unwell, do what the Test, Trace, Protect service advisors tell you – likely to be self isolate for 14 days.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solidFill>
                  <a:schemeClr val="tx1"/>
                </a:solidFill>
                <a:latin typeface="+mn-lt"/>
              </a:rPr>
              <a:t>Use the NHS QR code – just need one and reuse each week/activity.</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solidFill>
                  <a:schemeClr val="tx1"/>
                </a:solidFill>
                <a:latin typeface="+mn-lt"/>
              </a:rPr>
              <a:t>Remember safeguarding plans – if any U18s are to be present.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solidFill>
                  <a:schemeClr val="tx1"/>
                </a:solidFill>
                <a:latin typeface="+mn-lt"/>
              </a:rPr>
              <a:t>Record of attendance for YFC members as usual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dirty="0">
                <a:solidFill>
                  <a:schemeClr val="tx1"/>
                </a:solidFill>
                <a:latin typeface="+mn-lt"/>
              </a:rPr>
              <a:t>Brief all participants on social distancing and hygiene – HANDS FACE SPACE.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100" b="0" kern="0" dirty="0">
                <a:solidFill>
                  <a:schemeClr val="tx1"/>
                </a:solidFill>
                <a:effectLst/>
                <a:latin typeface="+mn-lt"/>
                <a:ea typeface="MS Gothic" panose="020B0609070205080204" pitchFamily="49" charset="-128"/>
                <a:cs typeface="Calibri" panose="020F0502020204030204" pitchFamily="34" charset="0"/>
              </a:rPr>
              <a:t>Some clubs may wish to consider the use of </a:t>
            </a:r>
            <a:r>
              <a:rPr lang="en-GB" sz="1100" b="0" u="sng" kern="0" dirty="0">
                <a:solidFill>
                  <a:schemeClr val="tx1"/>
                </a:solidFill>
                <a:effectLst/>
                <a:latin typeface="+mn-lt"/>
                <a:ea typeface="MS Gothic" panose="020B0609070205080204" pitchFamily="49" charset="-128"/>
                <a:cs typeface="Calibri" panose="020F0502020204030204" pitchFamily="34" charset="0"/>
                <a:hlinkClick r:id="rId3">
                  <a:extLst>
                    <a:ext uri="{A12FA001-AC4F-418D-AE19-62706E023703}">
                      <ahyp:hlinkClr xmlns:ahyp="http://schemas.microsoft.com/office/drawing/2018/hyperlinkcolor" xmlns="" val="tx"/>
                    </a:ext>
                  </a:extLst>
                </a:hlinkClick>
              </a:rPr>
              <a:t>Covid-19 Rapid Lateral Flow Test</a:t>
            </a:r>
            <a:r>
              <a:rPr lang="en-GB" sz="1100" b="0" kern="0" dirty="0">
                <a:solidFill>
                  <a:schemeClr val="tx1"/>
                </a:solidFill>
                <a:effectLst/>
                <a:latin typeface="+mn-lt"/>
                <a:ea typeface="MS Gothic" panose="020B0609070205080204" pitchFamily="49" charset="-128"/>
                <a:cs typeface="Calibri" panose="020F0502020204030204" pitchFamily="34" charset="0"/>
              </a:rPr>
              <a:t> kits for those leading and supervising sessions. Test kits may be available free of charge from the local authority for those volunteering.  Alternatively, individuals can visit a local testing centre.  Check the local authority website to see what options are available nearby.</a:t>
            </a:r>
            <a:endParaRPr lang="en-GB" sz="1100" b="1" kern="0" dirty="0">
              <a:solidFill>
                <a:schemeClr val="tx1"/>
              </a:solidFill>
              <a:effectLst/>
              <a:latin typeface="+mn-lt"/>
              <a:ea typeface="MS Gothic" panose="020B0609070205080204" pitchFamily="49" charset="-128"/>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1100" b="0" dirty="0"/>
          </a:p>
        </p:txBody>
      </p:sp>
      <p:sp>
        <p:nvSpPr>
          <p:cNvPr id="4" name="Slide Number Placeholder 3"/>
          <p:cNvSpPr>
            <a:spLocks noGrp="1"/>
          </p:cNvSpPr>
          <p:nvPr>
            <p:ph type="sldNum" sz="quarter" idx="5"/>
          </p:nvPr>
        </p:nvSpPr>
        <p:spPr/>
        <p:txBody>
          <a:bodyPr/>
          <a:lstStyle/>
          <a:p>
            <a:fld id="{A66D7341-ECF1-E141-80DF-476F815CE869}" type="slidenum">
              <a:rPr lang="en-US" smtClean="0"/>
              <a:t>7</a:t>
            </a:fld>
            <a:endParaRPr lang="en-US" dirty="0"/>
          </a:p>
        </p:txBody>
      </p:sp>
    </p:spTree>
    <p:extLst>
      <p:ext uri="{BB962C8B-B14F-4D97-AF65-F5344CB8AC3E}">
        <p14:creationId xmlns:p14="http://schemas.microsoft.com/office/powerpoint/2010/main" val="191009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100" b="1" dirty="0">
                <a:solidFill>
                  <a:schemeClr val="tx1"/>
                </a:solidFill>
              </a:rPr>
              <a:t>Details on pages 9 to 17 of the guide</a:t>
            </a:r>
          </a:p>
          <a:p>
            <a:pPr marL="0" indent="0">
              <a:buFont typeface="Wingdings" panose="05000000000000000000" pitchFamily="2" charset="2"/>
              <a:buNone/>
            </a:pPr>
            <a:r>
              <a:rPr lang="en-GB" sz="1100" b="1" dirty="0">
                <a:solidFill>
                  <a:schemeClr val="tx1"/>
                </a:solidFill>
              </a:rPr>
              <a:t>Outdoor activities only</a:t>
            </a:r>
          </a:p>
          <a:p>
            <a:pPr marL="228600" indent="-228600">
              <a:buFont typeface="+mj-lt"/>
              <a:buAutoNum type="arabicPeriod"/>
            </a:pPr>
            <a:r>
              <a:rPr lang="en-GB" sz="1100" b="0" dirty="0">
                <a:solidFill>
                  <a:schemeClr val="tx1"/>
                </a:solidFill>
              </a:rPr>
              <a:t>Use posters as a means of communication and reminders for participants.</a:t>
            </a:r>
          </a:p>
          <a:p>
            <a:pPr marL="228600" indent="-228600">
              <a:buFont typeface="+mj-lt"/>
              <a:buAutoNum type="arabicPeriod"/>
            </a:pPr>
            <a:r>
              <a:rPr lang="en-GB" sz="1100" b="0" dirty="0">
                <a:solidFill>
                  <a:schemeClr val="tx1"/>
                </a:solidFill>
              </a:rPr>
              <a:t>Social distancing – 2m</a:t>
            </a:r>
          </a:p>
          <a:p>
            <a:pPr marL="228600" indent="-228600">
              <a:buFont typeface="+mj-lt"/>
              <a:buAutoNum type="arabicPeriod"/>
            </a:pPr>
            <a:r>
              <a:rPr lang="en-GB" sz="1100" b="0" dirty="0">
                <a:solidFill>
                  <a:schemeClr val="tx1"/>
                </a:solidFill>
              </a:rPr>
              <a:t>Face coverings required inside and outside if not possible to maintain a of less than 2m </a:t>
            </a:r>
          </a:p>
          <a:p>
            <a:pPr marL="228600" indent="-228600" algn="l">
              <a:buFont typeface="+mj-lt"/>
              <a:buAutoNum type="arabicPeriod"/>
            </a:pPr>
            <a:r>
              <a:rPr lang="en-GB" sz="1100" b="0" dirty="0">
                <a:solidFill>
                  <a:schemeClr val="tx1"/>
                </a:solidFill>
              </a:rPr>
              <a:t>Group must be manageable.</a:t>
            </a:r>
          </a:p>
          <a:p>
            <a:pPr marL="228600" indent="-228600">
              <a:buFont typeface="+mj-lt"/>
              <a:buAutoNum type="arabicPeriod"/>
            </a:pPr>
            <a:r>
              <a:rPr lang="en-GB" sz="1100" b="0" dirty="0">
                <a:solidFill>
                  <a:schemeClr val="tx1"/>
                </a:solidFill>
              </a:rPr>
              <a:t>Clean venue</a:t>
            </a:r>
          </a:p>
          <a:p>
            <a:pPr marL="228600" indent="-228600">
              <a:buFont typeface="+mj-lt"/>
              <a:buAutoNum type="arabicPeriod"/>
            </a:pPr>
            <a:r>
              <a:rPr lang="en-GB" sz="1100" b="0" dirty="0">
                <a:solidFill>
                  <a:schemeClr val="tx1"/>
                </a:solidFill>
              </a:rPr>
              <a:t>Good hygiene </a:t>
            </a:r>
          </a:p>
          <a:p>
            <a:pPr marL="228600" indent="-228600">
              <a:buFont typeface="+mj-lt"/>
              <a:buAutoNum type="arabicPeriod"/>
            </a:pPr>
            <a:r>
              <a:rPr lang="en-GB" sz="1100" b="0" dirty="0">
                <a:solidFill>
                  <a:schemeClr val="tx1"/>
                </a:solidFill>
              </a:rPr>
              <a:t>Risk Assessments</a:t>
            </a:r>
          </a:p>
          <a:p>
            <a:pPr marL="228600" indent="-228600">
              <a:buFont typeface="+mj-lt"/>
              <a:buAutoNum type="arabicPeriod"/>
            </a:pPr>
            <a:r>
              <a:rPr lang="en-GB" sz="1100" b="0" dirty="0">
                <a:solidFill>
                  <a:schemeClr val="tx1"/>
                </a:solidFill>
              </a:rPr>
              <a:t>NHS Test, Trace, Protect</a:t>
            </a:r>
          </a:p>
          <a:p>
            <a:pPr marL="228600" indent="-228600">
              <a:buFont typeface="+mj-lt"/>
              <a:buAutoNum type="arabicPeriod"/>
            </a:pPr>
            <a:r>
              <a:rPr lang="en-GB" sz="1100" b="0" dirty="0">
                <a:solidFill>
                  <a:schemeClr val="tx1"/>
                </a:solidFill>
              </a:rPr>
              <a:t>Records of plans made</a:t>
            </a:r>
          </a:p>
        </p:txBody>
      </p:sp>
      <p:sp>
        <p:nvSpPr>
          <p:cNvPr id="4" name="Slide Number Placeholder 3"/>
          <p:cNvSpPr>
            <a:spLocks noGrp="1"/>
          </p:cNvSpPr>
          <p:nvPr>
            <p:ph type="sldNum" sz="quarter" idx="5"/>
          </p:nvPr>
        </p:nvSpPr>
        <p:spPr/>
        <p:txBody>
          <a:bodyPr/>
          <a:lstStyle/>
          <a:p>
            <a:fld id="{A66D7341-ECF1-E141-80DF-476F815CE869}" type="slidenum">
              <a:rPr lang="en-US" smtClean="0"/>
              <a:t>8</a:t>
            </a:fld>
            <a:endParaRPr lang="en-US" dirty="0"/>
          </a:p>
        </p:txBody>
      </p:sp>
    </p:spTree>
    <p:extLst>
      <p:ext uri="{BB962C8B-B14F-4D97-AF65-F5344CB8AC3E}">
        <p14:creationId xmlns:p14="http://schemas.microsoft.com/office/powerpoint/2010/main" val="186441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mn-lt"/>
              </a:rPr>
              <a:t>Refer to the </a:t>
            </a:r>
            <a:r>
              <a:rPr lang="en-GB" sz="1100" b="1" dirty="0">
                <a:latin typeface="+mn-lt"/>
              </a:rPr>
              <a:t>work plan</a:t>
            </a:r>
            <a:r>
              <a:rPr lang="en-GB" sz="1100" dirty="0">
                <a:latin typeface="+mn-lt"/>
              </a:rPr>
              <a:t> document – includes a template agenda for YFC club committee meeting to plan activities.</a:t>
            </a:r>
          </a:p>
          <a:p>
            <a:endParaRPr lang="en-GB" sz="1100" dirty="0">
              <a:latin typeface="+mn-lt"/>
            </a:endParaRPr>
          </a:p>
          <a:p>
            <a:pPr marL="228600" indent="-228600">
              <a:buFont typeface="+mj-lt"/>
              <a:buAutoNum type="arabicPeriod"/>
            </a:pPr>
            <a:r>
              <a:rPr lang="en-GB" sz="1100" dirty="0">
                <a:latin typeface="+mn-lt"/>
              </a:rPr>
              <a:t>The club officials should consider if the club officers wish to take responsibility (or members of the advisory cttee or leaders) and will themselves be kept safe as well as those members participating and any visitors attending </a:t>
            </a:r>
            <a:endParaRPr lang="en-GB" sz="1100" dirty="0">
              <a:solidFill>
                <a:schemeClr val="tx1"/>
              </a:solidFill>
              <a:effectLst/>
              <a:latin typeface="+mn-lt"/>
              <a:cs typeface="+mn-cs"/>
            </a:endParaRPr>
          </a:p>
          <a:p>
            <a:pPr marL="228600" indent="-228600">
              <a:buFont typeface="+mj-lt"/>
              <a:buAutoNum type="arabicPeriod"/>
            </a:pPr>
            <a:endParaRPr lang="en-GB" sz="1100" dirty="0">
              <a:solidFill>
                <a:schemeClr val="tx1"/>
              </a:solidFill>
              <a:effectLst/>
              <a:latin typeface="+mn-lt"/>
              <a:cs typeface="+mn-cs"/>
            </a:endParaRPr>
          </a:p>
          <a:p>
            <a:pPr marL="228600" indent="-228600">
              <a:buFont typeface="+mj-lt"/>
              <a:buAutoNum type="arabicPeriod"/>
            </a:pPr>
            <a:r>
              <a:rPr lang="en-US" sz="1100" b="0" dirty="0">
                <a:solidFill>
                  <a:srgbClr val="000000"/>
                </a:solidFill>
                <a:effectLst/>
                <a:latin typeface="+mn-lt"/>
                <a:cs typeface="Times New Roman" panose="02020603050405020304" pitchFamily="18" charset="0"/>
              </a:rPr>
              <a:t>Does the membership of the club wish to start meeting, in small groups, say once each fortnight until Covid easements allow usual meetings and activities to resume?</a:t>
            </a:r>
            <a:endParaRPr lang="en-GB" sz="1100" b="0" dirty="0">
              <a:solidFill>
                <a:schemeClr val="tx1"/>
              </a:solidFill>
              <a:effectLst/>
              <a:latin typeface="+mn-lt"/>
              <a:cs typeface="Times New Roman" panose="02020603050405020304" pitchFamily="18" charset="0"/>
            </a:endParaRPr>
          </a:p>
          <a:p>
            <a:pPr marL="228600" indent="-228600">
              <a:buFont typeface="+mj-lt"/>
              <a:buAutoNum type="arabicPeriod"/>
            </a:pPr>
            <a:endParaRPr lang="en-GB" sz="1100" b="0" dirty="0">
              <a:solidFill>
                <a:schemeClr val="tx1"/>
              </a:solidFill>
              <a:effectLst/>
              <a:latin typeface="+mn-lt"/>
              <a:cs typeface="Times New Roman" panose="02020603050405020304" pitchFamily="18" charset="0"/>
            </a:endParaRPr>
          </a:p>
          <a:p>
            <a:pPr marL="228600" indent="-228600">
              <a:buFont typeface="+mj-lt"/>
              <a:buAutoNum type="arabicPeriod"/>
            </a:pPr>
            <a:r>
              <a:rPr lang="en-US" sz="1100" b="0" dirty="0">
                <a:solidFill>
                  <a:srgbClr val="000000"/>
                </a:solidFill>
                <a:effectLst/>
                <a:latin typeface="+mn-lt"/>
                <a:cs typeface="Times New Roman" panose="02020603050405020304" pitchFamily="18" charset="0"/>
              </a:rPr>
              <a:t>As a team, do the people that make up the club committee, together with the leaders and advisory committee (the </a:t>
            </a:r>
            <a:r>
              <a:rPr lang="en-US" sz="1100" b="0" i="1" dirty="0">
                <a:solidFill>
                  <a:srgbClr val="000000"/>
                </a:solidFill>
                <a:effectLst/>
                <a:latin typeface="+mn-lt"/>
                <a:cs typeface="Times New Roman" panose="02020603050405020304" pitchFamily="18" charset="0"/>
              </a:rPr>
              <a:t>“management”</a:t>
            </a:r>
            <a:r>
              <a:rPr lang="en-US" sz="1100" b="0" dirty="0">
                <a:solidFill>
                  <a:srgbClr val="000000"/>
                </a:solidFill>
                <a:effectLst/>
                <a:latin typeface="+mn-lt"/>
                <a:cs typeface="Times New Roman" panose="02020603050405020304" pitchFamily="18" charset="0"/>
              </a:rPr>
              <a:t> of the  club) have the </a:t>
            </a:r>
            <a:r>
              <a:rPr lang="en-US" sz="1100" b="0" i="1" dirty="0">
                <a:solidFill>
                  <a:srgbClr val="000000"/>
                </a:solidFill>
                <a:effectLst/>
                <a:latin typeface="+mn-lt"/>
                <a:cs typeface="Times New Roman" panose="02020603050405020304" pitchFamily="18" charset="0"/>
              </a:rPr>
              <a:t>capacity</a:t>
            </a:r>
            <a:r>
              <a:rPr lang="en-US" sz="1100" b="0" dirty="0">
                <a:solidFill>
                  <a:srgbClr val="000000"/>
                </a:solidFill>
                <a:effectLst/>
                <a:latin typeface="+mn-lt"/>
                <a:cs typeface="Times New Roman" panose="02020603050405020304" pitchFamily="18" charset="0"/>
              </a:rPr>
              <a:t> to plan and supervise activities for small groups of YFC members?</a:t>
            </a:r>
            <a:endParaRPr lang="en-GB" sz="1100" b="0" dirty="0">
              <a:latin typeface="+mn-lt"/>
            </a:endParaRPr>
          </a:p>
          <a:p>
            <a:pPr marL="228600" indent="-228600">
              <a:buFont typeface="+mj-lt"/>
              <a:buAutoNum type="arabicPeriod"/>
            </a:pPr>
            <a:endParaRPr lang="en-GB" sz="1100" b="0" dirty="0">
              <a:latin typeface="+mn-lt"/>
            </a:endParaRPr>
          </a:p>
          <a:p>
            <a:pPr marL="228600" indent="-228600">
              <a:buFont typeface="+mj-lt"/>
              <a:buAutoNum type="arabicPeriod"/>
            </a:pPr>
            <a:r>
              <a:rPr lang="en-GB" sz="1100" b="0" dirty="0">
                <a:latin typeface="+mn-lt"/>
              </a:rPr>
              <a:t>Will the committee take</a:t>
            </a:r>
            <a:r>
              <a:rPr lang="en-GB" sz="1100" b="0" baseline="0" dirty="0">
                <a:latin typeface="+mn-lt"/>
              </a:rPr>
              <a:t> responsibility and supervise the activity – leaders and advisory committees can assist.</a:t>
            </a:r>
            <a:endParaRPr lang="en-GB" sz="1100" b="0" dirty="0">
              <a:latin typeface="+mn-lt"/>
            </a:endParaRPr>
          </a:p>
          <a:p>
            <a:endParaRPr lang="en-GB" dirty="0"/>
          </a:p>
        </p:txBody>
      </p:sp>
      <p:sp>
        <p:nvSpPr>
          <p:cNvPr id="4" name="Slide Number Placeholder 3"/>
          <p:cNvSpPr>
            <a:spLocks noGrp="1"/>
          </p:cNvSpPr>
          <p:nvPr>
            <p:ph type="sldNum" sz="quarter" idx="5"/>
          </p:nvPr>
        </p:nvSpPr>
        <p:spPr/>
        <p:txBody>
          <a:bodyPr/>
          <a:lstStyle/>
          <a:p>
            <a:fld id="{A66D7341-ECF1-E141-80DF-476F815CE869}" type="slidenum">
              <a:rPr lang="en-US" smtClean="0"/>
              <a:t>9</a:t>
            </a:fld>
            <a:endParaRPr lang="en-US" dirty="0"/>
          </a:p>
        </p:txBody>
      </p:sp>
    </p:spTree>
    <p:extLst>
      <p:ext uri="{BB962C8B-B14F-4D97-AF65-F5344CB8AC3E}">
        <p14:creationId xmlns:p14="http://schemas.microsoft.com/office/powerpoint/2010/main" val="1009230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owerpoint_notex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pic>
        <p:nvPicPr>
          <p:cNvPr id="13" name="Picture 12" descr="Powerpoint_notex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15" name="Text Placeholder 14"/>
          <p:cNvSpPr>
            <a:spLocks noGrp="1"/>
          </p:cNvSpPr>
          <p:nvPr>
            <p:ph type="body" sz="quarter" idx="10" hasCustomPrompt="1"/>
          </p:nvPr>
        </p:nvSpPr>
        <p:spPr>
          <a:xfrm>
            <a:off x="1160462" y="954998"/>
            <a:ext cx="4890919" cy="1112837"/>
          </a:xfrm>
          <a:prstGeom prst="rect">
            <a:avLst/>
          </a:prstGeom>
        </p:spPr>
        <p:txBody>
          <a:bodyPr vert="horz"/>
          <a:lstStyle>
            <a:lvl1pPr marL="0" indent="0">
              <a:buNone/>
              <a:defRPr sz="4800" b="1">
                <a:solidFill>
                  <a:srgbClr val="008000"/>
                </a:solidFill>
                <a:latin typeface="Arial"/>
                <a:cs typeface="Arial"/>
              </a:defRPr>
            </a:lvl1pPr>
          </a:lstStyle>
          <a:p>
            <a:pPr lvl="0"/>
            <a:r>
              <a:rPr lang="en-US"/>
              <a:t>Title slide 1</a:t>
            </a:r>
          </a:p>
        </p:txBody>
      </p:sp>
      <p:sp>
        <p:nvSpPr>
          <p:cNvPr id="17" name="Text Placeholder 16"/>
          <p:cNvSpPr>
            <a:spLocks noGrp="1"/>
          </p:cNvSpPr>
          <p:nvPr>
            <p:ph type="body" sz="quarter" idx="11" hasCustomPrompt="1"/>
          </p:nvPr>
        </p:nvSpPr>
        <p:spPr>
          <a:xfrm>
            <a:off x="1160462" y="1765455"/>
            <a:ext cx="3695701" cy="725488"/>
          </a:xfrm>
          <a:prstGeom prst="rect">
            <a:avLst/>
          </a:prstGeom>
        </p:spPr>
        <p:txBody>
          <a:bodyPr vert="horz"/>
          <a:lstStyle>
            <a:lvl1pPr marL="0" indent="0">
              <a:buNone/>
              <a:defRPr sz="2400" b="1" baseline="0">
                <a:solidFill>
                  <a:schemeClr val="bg1"/>
                </a:solidFill>
                <a:latin typeface="Arial"/>
                <a:cs typeface="Arial"/>
              </a:defRPr>
            </a:lvl1pPr>
          </a:lstStyle>
          <a:p>
            <a:pPr lvl="0"/>
            <a:r>
              <a:rPr lang="en-US"/>
              <a:t>Sub head</a:t>
            </a:r>
          </a:p>
        </p:txBody>
      </p:sp>
    </p:spTree>
    <p:extLst>
      <p:ext uri="{BB962C8B-B14F-4D97-AF65-F5344CB8AC3E}">
        <p14:creationId xmlns:p14="http://schemas.microsoft.com/office/powerpoint/2010/main" val="89826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11" descr="Powerpoint_notex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3" name="Text Placeholder 14"/>
          <p:cNvSpPr>
            <a:spLocks noGrp="1"/>
          </p:cNvSpPr>
          <p:nvPr>
            <p:ph type="body" sz="quarter" idx="10" hasCustomPrompt="1"/>
          </p:nvPr>
        </p:nvSpPr>
        <p:spPr>
          <a:xfrm>
            <a:off x="858081" y="700995"/>
            <a:ext cx="4890919" cy="1112837"/>
          </a:xfrm>
          <a:prstGeom prst="rect">
            <a:avLst/>
          </a:prstGeom>
        </p:spPr>
        <p:txBody>
          <a:bodyPr vert="horz"/>
          <a:lstStyle>
            <a:lvl1pPr marL="0" indent="0">
              <a:buNone/>
              <a:defRPr sz="4800" b="1">
                <a:solidFill>
                  <a:srgbClr val="008000"/>
                </a:solidFill>
                <a:latin typeface="Arial"/>
                <a:cs typeface="Arial"/>
              </a:defRPr>
            </a:lvl1pPr>
          </a:lstStyle>
          <a:p>
            <a:pPr lvl="0"/>
            <a:r>
              <a:rPr lang="en-US"/>
              <a:t>Title slide 2</a:t>
            </a:r>
          </a:p>
        </p:txBody>
      </p:sp>
      <p:sp>
        <p:nvSpPr>
          <p:cNvPr id="4" name="Text Placeholder 16"/>
          <p:cNvSpPr>
            <a:spLocks noGrp="1"/>
          </p:cNvSpPr>
          <p:nvPr>
            <p:ph type="body" sz="quarter" idx="11" hasCustomPrompt="1"/>
          </p:nvPr>
        </p:nvSpPr>
        <p:spPr>
          <a:xfrm>
            <a:off x="858081" y="1632407"/>
            <a:ext cx="3695701" cy="725488"/>
          </a:xfrm>
          <a:prstGeom prst="rect">
            <a:avLst/>
          </a:prstGeom>
        </p:spPr>
        <p:txBody>
          <a:bodyPr vert="horz"/>
          <a:lstStyle>
            <a:lvl1pPr marL="0" indent="0">
              <a:buNone/>
              <a:defRPr sz="2400" b="1" baseline="0">
                <a:solidFill>
                  <a:schemeClr val="bg1"/>
                </a:solidFill>
                <a:latin typeface="Arial"/>
                <a:cs typeface="Arial"/>
              </a:defRPr>
            </a:lvl1pPr>
          </a:lstStyle>
          <a:p>
            <a:pPr lvl="0"/>
            <a:r>
              <a:rPr lang="en-US"/>
              <a:t>Sub head</a:t>
            </a:r>
          </a:p>
        </p:txBody>
      </p:sp>
    </p:spTree>
    <p:extLst>
      <p:ext uri="{BB962C8B-B14F-4D97-AF65-F5344CB8AC3E}">
        <p14:creationId xmlns:p14="http://schemas.microsoft.com/office/powerpoint/2010/main" val="281824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Powerpoint_notex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ext Placeholder 14"/>
          <p:cNvSpPr>
            <a:spLocks noGrp="1"/>
          </p:cNvSpPr>
          <p:nvPr>
            <p:ph type="body" sz="quarter" idx="10" hasCustomPrompt="1"/>
          </p:nvPr>
        </p:nvSpPr>
        <p:spPr>
          <a:xfrm>
            <a:off x="858081" y="700995"/>
            <a:ext cx="4890919" cy="1112837"/>
          </a:xfrm>
          <a:prstGeom prst="rect">
            <a:avLst/>
          </a:prstGeom>
        </p:spPr>
        <p:txBody>
          <a:bodyPr vert="horz"/>
          <a:lstStyle>
            <a:lvl1pPr marL="0" indent="0">
              <a:buNone/>
              <a:defRPr sz="4800" b="1">
                <a:solidFill>
                  <a:srgbClr val="008000"/>
                </a:solidFill>
                <a:latin typeface="Arial"/>
                <a:cs typeface="Arial"/>
              </a:defRPr>
            </a:lvl1pPr>
          </a:lstStyle>
          <a:p>
            <a:pPr lvl="0"/>
            <a:r>
              <a:rPr lang="en-US"/>
              <a:t>Title slide 3</a:t>
            </a:r>
          </a:p>
        </p:txBody>
      </p:sp>
      <p:sp>
        <p:nvSpPr>
          <p:cNvPr id="5" name="Text Placeholder 16"/>
          <p:cNvSpPr>
            <a:spLocks noGrp="1"/>
          </p:cNvSpPr>
          <p:nvPr>
            <p:ph type="body" sz="quarter" idx="11" hasCustomPrompt="1"/>
          </p:nvPr>
        </p:nvSpPr>
        <p:spPr>
          <a:xfrm>
            <a:off x="858081" y="1571932"/>
            <a:ext cx="3695701" cy="725488"/>
          </a:xfrm>
          <a:prstGeom prst="rect">
            <a:avLst/>
          </a:prstGeom>
        </p:spPr>
        <p:txBody>
          <a:bodyPr vert="horz"/>
          <a:lstStyle>
            <a:lvl1pPr marL="0" indent="0">
              <a:buNone/>
              <a:defRPr sz="2400" b="1" baseline="0">
                <a:solidFill>
                  <a:schemeClr val="bg1"/>
                </a:solidFill>
                <a:latin typeface="Arial"/>
                <a:cs typeface="Arial"/>
              </a:defRPr>
            </a:lvl1pPr>
          </a:lstStyle>
          <a:p>
            <a:pPr lvl="0"/>
            <a:r>
              <a:rPr lang="en-US"/>
              <a:t>Sub head</a:t>
            </a:r>
          </a:p>
        </p:txBody>
      </p:sp>
    </p:spTree>
    <p:extLst>
      <p:ext uri="{BB962C8B-B14F-4D97-AF65-F5344CB8AC3E}">
        <p14:creationId xmlns:p14="http://schemas.microsoft.com/office/powerpoint/2010/main" val="90874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Powerpoint_notex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ext Placeholder 14"/>
          <p:cNvSpPr>
            <a:spLocks noGrp="1"/>
          </p:cNvSpPr>
          <p:nvPr>
            <p:ph type="body" sz="quarter" idx="10" hasCustomPrompt="1"/>
          </p:nvPr>
        </p:nvSpPr>
        <p:spPr>
          <a:xfrm>
            <a:off x="858081" y="700995"/>
            <a:ext cx="4890919" cy="1112837"/>
          </a:xfrm>
          <a:prstGeom prst="rect">
            <a:avLst/>
          </a:prstGeom>
        </p:spPr>
        <p:txBody>
          <a:bodyPr vert="horz"/>
          <a:lstStyle>
            <a:lvl1pPr marL="0" indent="0">
              <a:buNone/>
              <a:defRPr sz="4800" b="1">
                <a:solidFill>
                  <a:srgbClr val="008000"/>
                </a:solidFill>
                <a:latin typeface="Arial"/>
                <a:cs typeface="Arial"/>
              </a:defRPr>
            </a:lvl1pPr>
          </a:lstStyle>
          <a:p>
            <a:pPr lvl="0"/>
            <a:r>
              <a:rPr lang="en-US"/>
              <a:t>Title slide 4</a:t>
            </a:r>
          </a:p>
        </p:txBody>
      </p:sp>
      <p:sp>
        <p:nvSpPr>
          <p:cNvPr id="5" name="Text Placeholder 16"/>
          <p:cNvSpPr>
            <a:spLocks noGrp="1"/>
          </p:cNvSpPr>
          <p:nvPr>
            <p:ph type="body" sz="quarter" idx="11" hasCustomPrompt="1"/>
          </p:nvPr>
        </p:nvSpPr>
        <p:spPr>
          <a:xfrm>
            <a:off x="870176" y="1547742"/>
            <a:ext cx="3695701" cy="725488"/>
          </a:xfrm>
          <a:prstGeom prst="rect">
            <a:avLst/>
          </a:prstGeom>
        </p:spPr>
        <p:txBody>
          <a:bodyPr vert="horz"/>
          <a:lstStyle>
            <a:lvl1pPr marL="0" indent="0">
              <a:buNone/>
              <a:defRPr sz="2400" b="1" baseline="0">
                <a:solidFill>
                  <a:srgbClr val="000090"/>
                </a:solidFill>
                <a:latin typeface="Arial"/>
                <a:cs typeface="Arial"/>
              </a:defRPr>
            </a:lvl1pPr>
          </a:lstStyle>
          <a:p>
            <a:pPr lvl="0"/>
            <a:r>
              <a:rPr lang="en-US"/>
              <a:t>Sub head</a:t>
            </a:r>
          </a:p>
        </p:txBody>
      </p:sp>
    </p:spTree>
    <p:extLst>
      <p:ext uri="{BB962C8B-B14F-4D97-AF65-F5344CB8AC3E}">
        <p14:creationId xmlns:p14="http://schemas.microsoft.com/office/powerpoint/2010/main" val="90874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Powerpoint_notex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ext Placeholder 14"/>
          <p:cNvSpPr>
            <a:spLocks noGrp="1"/>
          </p:cNvSpPr>
          <p:nvPr>
            <p:ph type="body" sz="quarter" idx="10" hasCustomPrompt="1"/>
          </p:nvPr>
        </p:nvSpPr>
        <p:spPr>
          <a:xfrm>
            <a:off x="858081" y="459090"/>
            <a:ext cx="4890919" cy="1112837"/>
          </a:xfrm>
          <a:prstGeom prst="rect">
            <a:avLst/>
          </a:prstGeom>
        </p:spPr>
        <p:txBody>
          <a:bodyPr vert="horz"/>
          <a:lstStyle>
            <a:lvl1pPr marL="0" indent="0">
              <a:buNone/>
              <a:defRPr sz="3600" b="1">
                <a:solidFill>
                  <a:srgbClr val="008000"/>
                </a:solidFill>
                <a:latin typeface="Arial"/>
                <a:cs typeface="Arial"/>
              </a:defRPr>
            </a:lvl1pPr>
          </a:lstStyle>
          <a:p>
            <a:pPr lvl="0"/>
            <a:r>
              <a:rPr lang="en-US"/>
              <a:t>Content slide</a:t>
            </a:r>
          </a:p>
        </p:txBody>
      </p:sp>
      <p:sp>
        <p:nvSpPr>
          <p:cNvPr id="5" name="Text Placeholder 16"/>
          <p:cNvSpPr>
            <a:spLocks noGrp="1"/>
          </p:cNvSpPr>
          <p:nvPr>
            <p:ph type="body" sz="quarter" idx="11" hasCustomPrompt="1"/>
          </p:nvPr>
        </p:nvSpPr>
        <p:spPr>
          <a:xfrm>
            <a:off x="870176" y="1318040"/>
            <a:ext cx="7318300" cy="2467770"/>
          </a:xfrm>
          <a:prstGeom prst="rect">
            <a:avLst/>
          </a:prstGeom>
        </p:spPr>
        <p:txBody>
          <a:bodyPr vert="horz"/>
          <a:lstStyle>
            <a:lvl1pPr marL="342900" indent="-342900">
              <a:buFont typeface="Wingdings" charset="2"/>
              <a:buChar char="Ø"/>
              <a:defRPr sz="1800" b="1" baseline="0">
                <a:solidFill>
                  <a:srgbClr val="000090"/>
                </a:solidFill>
                <a:latin typeface="Arial"/>
                <a:cs typeface="Arial"/>
              </a:defRPr>
            </a:lvl1pPr>
          </a:lstStyle>
          <a:p>
            <a:pPr lvl="0"/>
            <a:r>
              <a:rPr lang="en-US"/>
              <a:t>Bullet point</a:t>
            </a:r>
          </a:p>
        </p:txBody>
      </p:sp>
    </p:spTree>
    <p:extLst>
      <p:ext uri="{BB962C8B-B14F-4D97-AF65-F5344CB8AC3E}">
        <p14:creationId xmlns:p14="http://schemas.microsoft.com/office/powerpoint/2010/main" val="908743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_notex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302281621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xStyles>
    <p:titleStyle>
      <a:lvl1pPr algn="l" defTabSz="457200" rtl="0" eaLnBrk="1" latinLnBrk="0" hangingPunct="1">
        <a:spcBef>
          <a:spcPct val="0"/>
        </a:spcBef>
        <a:buNone/>
        <a:defRPr sz="5400" b="1" kern="1200" baseline="0">
          <a:solidFill>
            <a:srgbClr val="008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coronavirus-covid-19-meeting-with-others-safely-social-distancing/coronavirus-covid-19-meeting-with-others-safely-social-distancing?priority-taxon=774cee22-d896-44c1-a611-e3109cce8ea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700995"/>
            <a:ext cx="5695119" cy="1112837"/>
          </a:xfrm>
        </p:spPr>
        <p:txBody>
          <a:bodyPr/>
          <a:lstStyle/>
          <a:p>
            <a:r>
              <a:rPr lang="en-US" dirty="0">
                <a:solidFill>
                  <a:schemeClr val="bg1"/>
                </a:solidFill>
                <a:latin typeface="+mj-lt"/>
              </a:rPr>
              <a:t>Covid-secure guidance for YFC</a:t>
            </a:r>
            <a:r>
              <a:rPr lang="en-US" dirty="0">
                <a:solidFill>
                  <a:schemeClr val="bg1"/>
                </a:solidFill>
              </a:rPr>
              <a:t>s</a:t>
            </a:r>
          </a:p>
        </p:txBody>
      </p:sp>
      <p:sp>
        <p:nvSpPr>
          <p:cNvPr id="3" name="Text Placeholder 2"/>
          <p:cNvSpPr>
            <a:spLocks noGrp="1"/>
          </p:cNvSpPr>
          <p:nvPr>
            <p:ph type="body" sz="quarter" idx="11"/>
          </p:nvPr>
        </p:nvSpPr>
        <p:spPr>
          <a:xfrm>
            <a:off x="858081" y="2357895"/>
            <a:ext cx="5966465" cy="725488"/>
          </a:xfrm>
        </p:spPr>
        <p:txBody>
          <a:bodyPr/>
          <a:lstStyle/>
          <a:p>
            <a:r>
              <a:rPr lang="en-GB" dirty="0">
                <a:latin typeface="+mn-lt"/>
              </a:rPr>
              <a:t>12 April 2021						</a:t>
            </a:r>
          </a:p>
          <a:p>
            <a:pPr algn="r"/>
            <a:endParaRPr lang="en-GB" i="1" dirty="0">
              <a:latin typeface="+mn-lt"/>
            </a:endParaRPr>
          </a:p>
          <a:p>
            <a:pPr algn="r"/>
            <a:r>
              <a:rPr lang="en-GB" i="1" dirty="0">
                <a:solidFill>
                  <a:srgbClr val="002060"/>
                </a:solidFill>
                <a:latin typeface="+mn-lt"/>
              </a:rPr>
              <a:t>Wales</a:t>
            </a:r>
            <a:endParaRPr lang="en-US" i="1" dirty="0">
              <a:solidFill>
                <a:srgbClr val="002060"/>
              </a:solidFill>
              <a:latin typeface="+mn-lt"/>
            </a:endParaRPr>
          </a:p>
          <a:p>
            <a:pPr algn="r"/>
            <a:r>
              <a:rPr lang="en-US" sz="1800" i="1" dirty="0">
                <a:solidFill>
                  <a:srgbClr val="002060"/>
                </a:solidFill>
                <a:latin typeface="+mn-lt"/>
              </a:rPr>
              <a:t>(updated  12 April 2021)</a:t>
            </a:r>
            <a:endParaRPr lang="en-GB" sz="1800" i="1" dirty="0">
              <a:solidFill>
                <a:srgbClr val="002060"/>
              </a:solidFill>
              <a:latin typeface="+mn-lt"/>
            </a:endParaRPr>
          </a:p>
        </p:txBody>
      </p:sp>
    </p:spTree>
    <p:extLst>
      <p:ext uri="{BB962C8B-B14F-4D97-AF65-F5344CB8AC3E}">
        <p14:creationId xmlns:p14="http://schemas.microsoft.com/office/powerpoint/2010/main" val="39464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0"/>
            <a:ext cx="6799915" cy="1571927"/>
          </a:xfrm>
        </p:spPr>
        <p:txBody>
          <a:bodyPr/>
          <a:lstStyle/>
          <a:p>
            <a:r>
              <a:rPr lang="en-GB" sz="2400" dirty="0">
                <a:latin typeface="+mn-lt"/>
              </a:rPr>
              <a:t>Planning considerations</a:t>
            </a:r>
          </a:p>
          <a:p>
            <a:endParaRPr lang="en-US" sz="2400" dirty="0"/>
          </a:p>
        </p:txBody>
      </p:sp>
      <p:sp>
        <p:nvSpPr>
          <p:cNvPr id="3" name="Text Placeholder 2"/>
          <p:cNvSpPr>
            <a:spLocks noGrp="1"/>
          </p:cNvSpPr>
          <p:nvPr>
            <p:ph type="body" sz="quarter" idx="11"/>
          </p:nvPr>
        </p:nvSpPr>
        <p:spPr>
          <a:xfrm>
            <a:off x="183412" y="487680"/>
            <a:ext cx="8777176" cy="3526111"/>
          </a:xfrm>
        </p:spPr>
        <p:txBody>
          <a:bodyPr/>
          <a:lstStyle/>
          <a:p>
            <a:r>
              <a:rPr lang="en-GB" sz="1800" b="0" dirty="0">
                <a:solidFill>
                  <a:srgbClr val="002060"/>
                </a:solidFill>
                <a:latin typeface="+mj-lt"/>
              </a:rPr>
              <a:t>Plan the YFC activity.  Remember the venue users (YFC) will be responsible for managing the risk of their activity in the venue (</a:t>
            </a:r>
            <a:r>
              <a:rPr lang="en-GB" sz="1800" b="0" dirty="0" err="1">
                <a:solidFill>
                  <a:srgbClr val="002060"/>
                </a:solidFill>
                <a:latin typeface="+mj-lt"/>
              </a:rPr>
              <a:t>incl</a:t>
            </a:r>
            <a:r>
              <a:rPr lang="en-GB" sz="1800" b="0" dirty="0">
                <a:solidFill>
                  <a:srgbClr val="002060"/>
                </a:solidFill>
                <a:latin typeface="+mj-lt"/>
              </a:rPr>
              <a:t> outdoor spaces), accounting for the venue protocols and social distancing (Covid-secure)</a:t>
            </a:r>
          </a:p>
          <a:p>
            <a:r>
              <a:rPr lang="en-GB" sz="1800" b="0" dirty="0">
                <a:solidFill>
                  <a:srgbClr val="002060"/>
                </a:solidFill>
                <a:latin typeface="+mj-lt"/>
              </a:rPr>
              <a:t>Decide who will be supervising and leading each activity and include </a:t>
            </a:r>
            <a:r>
              <a:rPr lang="en-GB" sz="1800" b="0" dirty="0">
                <a:solidFill>
                  <a:srgbClr val="002060"/>
                </a:solidFill>
                <a:latin typeface="+mn-lt"/>
              </a:rPr>
              <a:t>safeguarding management in the plan (those supervising the activity to be </a:t>
            </a:r>
            <a:r>
              <a:rPr lang="en-GB" sz="1800" i="1" dirty="0">
                <a:solidFill>
                  <a:srgbClr val="002060"/>
                </a:solidFill>
                <a:latin typeface="+mn-lt"/>
              </a:rPr>
              <a:t>Safely Recruited)</a:t>
            </a:r>
            <a:endParaRPr lang="en-GB" sz="1800" b="0" dirty="0">
              <a:solidFill>
                <a:srgbClr val="002060"/>
              </a:solidFill>
              <a:latin typeface="+mj-lt"/>
            </a:endParaRPr>
          </a:p>
          <a:p>
            <a:r>
              <a:rPr lang="en-GB" sz="1800" b="0" dirty="0">
                <a:solidFill>
                  <a:srgbClr val="002060"/>
                </a:solidFill>
                <a:latin typeface="+mj-lt"/>
              </a:rPr>
              <a:t>Consider a site visit to check the space and activity plans will work</a:t>
            </a:r>
          </a:p>
          <a:p>
            <a:r>
              <a:rPr lang="en-GB" sz="1800" b="0" dirty="0">
                <a:solidFill>
                  <a:srgbClr val="002060"/>
                </a:solidFill>
                <a:latin typeface="+mj-lt"/>
              </a:rPr>
              <a:t>Write up the YFC Covid-secure plan, the risk assessment, including safeguarding management – templates provided by the NFYFC.  The club committee, leaders and advisory should be part of the planning and support the club in making and </a:t>
            </a:r>
            <a:r>
              <a:rPr lang="en-GB" sz="1800" dirty="0">
                <a:solidFill>
                  <a:srgbClr val="002060"/>
                </a:solidFill>
                <a:latin typeface="+mj-lt"/>
              </a:rPr>
              <a:t>recording</a:t>
            </a:r>
            <a:r>
              <a:rPr lang="en-GB" sz="1800" b="0" dirty="0">
                <a:solidFill>
                  <a:srgbClr val="002060"/>
                </a:solidFill>
                <a:latin typeface="+mj-lt"/>
              </a:rPr>
              <a:t> the plans</a:t>
            </a:r>
          </a:p>
          <a:p>
            <a:r>
              <a:rPr lang="en-GB" sz="1600" b="0" dirty="0">
                <a:solidFill>
                  <a:srgbClr val="002060"/>
                </a:solidFill>
                <a:latin typeface="+mj-lt"/>
              </a:rPr>
              <a:t>Venues (when indoor activities permitted) – use the Covid-secure plan provided by the venue</a:t>
            </a:r>
          </a:p>
          <a:p>
            <a:endParaRPr lang="en-GB" sz="1600" b="0" dirty="0">
              <a:solidFill>
                <a:srgbClr val="002060"/>
              </a:solidFill>
              <a:latin typeface="+mj-lt"/>
            </a:endParaRPr>
          </a:p>
        </p:txBody>
      </p:sp>
    </p:spTree>
    <p:extLst>
      <p:ext uri="{BB962C8B-B14F-4D97-AF65-F5344CB8AC3E}">
        <p14:creationId xmlns:p14="http://schemas.microsoft.com/office/powerpoint/2010/main" val="166642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83128"/>
            <a:ext cx="6799915" cy="581890"/>
          </a:xfrm>
        </p:spPr>
        <p:txBody>
          <a:bodyPr/>
          <a:lstStyle/>
          <a:p>
            <a:r>
              <a:rPr lang="en-GB" sz="2400" dirty="0">
                <a:latin typeface="+mn-lt"/>
              </a:rPr>
              <a:t>Communication</a:t>
            </a:r>
            <a:endParaRPr lang="en-US" sz="2400" dirty="0">
              <a:latin typeface="+mn-lt"/>
            </a:endParaRPr>
          </a:p>
        </p:txBody>
      </p:sp>
      <p:sp>
        <p:nvSpPr>
          <p:cNvPr id="3" name="Text Placeholder 2"/>
          <p:cNvSpPr>
            <a:spLocks noGrp="1"/>
          </p:cNvSpPr>
          <p:nvPr>
            <p:ph type="body" sz="quarter" idx="11"/>
          </p:nvPr>
        </p:nvSpPr>
        <p:spPr>
          <a:xfrm>
            <a:off x="858081" y="544945"/>
            <a:ext cx="7318300" cy="3080314"/>
          </a:xfrm>
        </p:spPr>
        <p:txBody>
          <a:bodyPr/>
          <a:lstStyle/>
          <a:p>
            <a:pPr lvl="0"/>
            <a:r>
              <a:rPr lang="en-GB" sz="2000" dirty="0">
                <a:solidFill>
                  <a:srgbClr val="002060"/>
                </a:solidFill>
                <a:latin typeface="+mn-lt"/>
              </a:rPr>
              <a:t>Who to communicate to:</a:t>
            </a:r>
          </a:p>
          <a:p>
            <a:pPr lvl="1">
              <a:buFont typeface="Arial" panose="020B0604020202020204" pitchFamily="34" charset="0"/>
              <a:buChar char="•"/>
            </a:pPr>
            <a:r>
              <a:rPr lang="en-GB" sz="2000" dirty="0">
                <a:solidFill>
                  <a:srgbClr val="002060"/>
                </a:solidFill>
                <a:cs typeface="Arial"/>
              </a:rPr>
              <a:t>With club members, advisory committee, leaders, president</a:t>
            </a:r>
          </a:p>
          <a:p>
            <a:pPr lvl="1">
              <a:buFont typeface="Arial" panose="020B0604020202020204" pitchFamily="34" charset="0"/>
              <a:buChar char="•"/>
            </a:pPr>
            <a:r>
              <a:rPr lang="en-GB" sz="2000" dirty="0">
                <a:solidFill>
                  <a:srgbClr val="002060"/>
                </a:solidFill>
                <a:cs typeface="Arial"/>
              </a:rPr>
              <a:t>With parents of Under 18 year olds</a:t>
            </a:r>
          </a:p>
          <a:p>
            <a:pPr lvl="1">
              <a:buFont typeface="Arial" panose="020B0604020202020204" pitchFamily="34" charset="0"/>
              <a:buChar char="•"/>
            </a:pPr>
            <a:endParaRPr lang="en-GB" sz="2000" dirty="0">
              <a:solidFill>
                <a:srgbClr val="002060"/>
              </a:solidFill>
              <a:cs typeface="Arial"/>
            </a:endParaRPr>
          </a:p>
          <a:p>
            <a:r>
              <a:rPr lang="en-GB" sz="2000" dirty="0">
                <a:solidFill>
                  <a:srgbClr val="002060"/>
                </a:solidFill>
                <a:latin typeface="+mn-lt"/>
              </a:rPr>
              <a:t>What to communicate:</a:t>
            </a:r>
          </a:p>
          <a:p>
            <a:pPr lvl="1">
              <a:buFont typeface="Arial" panose="020B0604020202020204" pitchFamily="34" charset="0"/>
              <a:buChar char="•"/>
            </a:pPr>
            <a:r>
              <a:rPr lang="en-GB" sz="2000" dirty="0">
                <a:solidFill>
                  <a:srgbClr val="002060"/>
                </a:solidFill>
                <a:cs typeface="Arial"/>
              </a:rPr>
              <a:t>The procedures that YFC has put in place to ensure that it is Covid secure and allow activities to commence</a:t>
            </a:r>
          </a:p>
          <a:p>
            <a:pPr lvl="1">
              <a:buFont typeface="Arial" panose="020B0604020202020204" pitchFamily="34" charset="0"/>
              <a:buChar char="•"/>
            </a:pPr>
            <a:r>
              <a:rPr lang="en-GB" sz="2000" dirty="0">
                <a:solidFill>
                  <a:srgbClr val="002060"/>
                </a:solidFill>
                <a:cs typeface="Arial"/>
              </a:rPr>
              <a:t>The requirements of members </a:t>
            </a:r>
          </a:p>
          <a:p>
            <a:pPr marL="457200" lvl="1" indent="0">
              <a:buNone/>
            </a:pPr>
            <a:endParaRPr lang="en-GB" sz="1400" dirty="0">
              <a:solidFill>
                <a:srgbClr val="002060"/>
              </a:solidFill>
              <a:cs typeface="Arial"/>
            </a:endParaRPr>
          </a:p>
          <a:p>
            <a:pPr marL="457200" lvl="1" indent="0">
              <a:buNone/>
            </a:pPr>
            <a:endParaRPr lang="en-GB" sz="1400" dirty="0">
              <a:solidFill>
                <a:srgbClr val="002060"/>
              </a:solidFill>
              <a:cs typeface="Arial"/>
            </a:endParaRPr>
          </a:p>
          <a:p>
            <a:pPr marL="457200" lvl="1" indent="0">
              <a:buNone/>
            </a:pPr>
            <a:r>
              <a:rPr lang="en-GB" sz="1400" dirty="0">
                <a:solidFill>
                  <a:srgbClr val="002060"/>
                </a:solidFill>
                <a:cs typeface="Arial"/>
              </a:rPr>
              <a:t>						[See section 20 of the guidance document]</a:t>
            </a:r>
          </a:p>
        </p:txBody>
      </p:sp>
    </p:spTree>
    <p:extLst>
      <p:ext uri="{BB962C8B-B14F-4D97-AF65-F5344CB8AC3E}">
        <p14:creationId xmlns:p14="http://schemas.microsoft.com/office/powerpoint/2010/main" val="38463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459091"/>
            <a:ext cx="6799915" cy="683910"/>
          </a:xfrm>
        </p:spPr>
        <p:txBody>
          <a:bodyPr/>
          <a:lstStyle/>
          <a:p>
            <a:r>
              <a:rPr lang="en-GB" sz="2400" dirty="0">
                <a:latin typeface="+mn-lt"/>
              </a:rPr>
              <a:t>Covid Risk Assessment &amp; Activity Risk Assessment</a:t>
            </a:r>
            <a:endParaRPr lang="en-US" sz="2400" dirty="0">
              <a:latin typeface="+mn-lt"/>
            </a:endParaRPr>
          </a:p>
        </p:txBody>
      </p:sp>
      <p:sp>
        <p:nvSpPr>
          <p:cNvPr id="3" name="Text Placeholder 2"/>
          <p:cNvSpPr>
            <a:spLocks noGrp="1"/>
          </p:cNvSpPr>
          <p:nvPr>
            <p:ph type="body" sz="quarter" idx="11"/>
          </p:nvPr>
        </p:nvSpPr>
        <p:spPr>
          <a:xfrm>
            <a:off x="858081" y="1024417"/>
            <a:ext cx="7318300" cy="2467770"/>
          </a:xfrm>
        </p:spPr>
        <p:txBody>
          <a:bodyPr/>
          <a:lstStyle/>
          <a:p>
            <a:r>
              <a:rPr lang="en-GB" sz="2000" b="0" dirty="0">
                <a:solidFill>
                  <a:srgbClr val="002060"/>
                </a:solidFill>
                <a:latin typeface="+mn-lt"/>
              </a:rPr>
              <a:t>To be completed by the YFC committee – template provided by the NFYFC</a:t>
            </a:r>
          </a:p>
          <a:p>
            <a:r>
              <a:rPr lang="en-GB" sz="2000" b="0" dirty="0">
                <a:solidFill>
                  <a:srgbClr val="002060"/>
                </a:solidFill>
                <a:latin typeface="+mn-lt"/>
              </a:rPr>
              <a:t>To work in conjunction with the venue</a:t>
            </a:r>
          </a:p>
          <a:p>
            <a:r>
              <a:rPr lang="en-GB" sz="2000" b="0" dirty="0">
                <a:solidFill>
                  <a:srgbClr val="002060"/>
                </a:solidFill>
                <a:latin typeface="+mn-lt"/>
              </a:rPr>
              <a:t>To be kept on file</a:t>
            </a:r>
          </a:p>
          <a:p>
            <a:pPr marL="0" indent="0">
              <a:buNone/>
            </a:pPr>
            <a:endParaRPr lang="en-GB" sz="2000" b="0" dirty="0">
              <a:solidFill>
                <a:srgbClr val="002060"/>
              </a:solidFill>
              <a:latin typeface="+mn-lt"/>
            </a:endParaRPr>
          </a:p>
          <a:p>
            <a:pPr marL="0" indent="0">
              <a:buNone/>
            </a:pPr>
            <a:r>
              <a:rPr lang="en-GB" sz="2000" b="0" dirty="0">
                <a:solidFill>
                  <a:srgbClr val="002060"/>
                </a:solidFill>
                <a:latin typeface="+mn-lt"/>
              </a:rPr>
              <a:t>Use Covid-secure template documents provided by the NFYFC – editable in MS Word</a:t>
            </a:r>
          </a:p>
        </p:txBody>
      </p:sp>
    </p:spTree>
    <p:extLst>
      <p:ext uri="{BB962C8B-B14F-4D97-AF65-F5344CB8AC3E}">
        <p14:creationId xmlns:p14="http://schemas.microsoft.com/office/powerpoint/2010/main" val="237630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77822"/>
            <a:ext cx="6799915" cy="564204"/>
          </a:xfrm>
        </p:spPr>
        <p:txBody>
          <a:bodyPr/>
          <a:lstStyle/>
          <a:p>
            <a:r>
              <a:rPr lang="en-GB" sz="2400" dirty="0"/>
              <a:t>Recording</a:t>
            </a:r>
            <a:endParaRPr lang="en-US" sz="2400" dirty="0"/>
          </a:p>
        </p:txBody>
      </p:sp>
      <p:sp>
        <p:nvSpPr>
          <p:cNvPr id="3" name="Text Placeholder 2"/>
          <p:cNvSpPr>
            <a:spLocks noGrp="1"/>
          </p:cNvSpPr>
          <p:nvPr>
            <p:ph type="body" sz="quarter" idx="11"/>
          </p:nvPr>
        </p:nvSpPr>
        <p:spPr>
          <a:xfrm>
            <a:off x="165370" y="544749"/>
            <a:ext cx="8852169" cy="3316051"/>
          </a:xfrm>
        </p:spPr>
        <p:txBody>
          <a:bodyPr numCol="1"/>
          <a:lstStyle/>
          <a:p>
            <a:pPr marL="0" lvl="0" indent="0">
              <a:buNone/>
            </a:pPr>
            <a:r>
              <a:rPr lang="en-GB" sz="1400" dirty="0">
                <a:solidFill>
                  <a:schemeClr val="accent1">
                    <a:lumMod val="50000"/>
                  </a:schemeClr>
                </a:solidFill>
              </a:rPr>
              <a:t>NHS Test, Trace, Protect</a:t>
            </a:r>
          </a:p>
          <a:p>
            <a:pPr marL="0" lvl="0" indent="0">
              <a:buNone/>
            </a:pPr>
            <a:r>
              <a:rPr lang="en-GB" sz="1400" b="0" dirty="0">
                <a:solidFill>
                  <a:schemeClr val="accent1">
                    <a:lumMod val="50000"/>
                  </a:schemeClr>
                </a:solidFill>
                <a:latin typeface="+mn-lt"/>
              </a:rPr>
              <a:t>For all activity lasting more than fifteen minutes in duration should capture the following information on all supervisors/leaders and YFC members and visitors in attendance: </a:t>
            </a:r>
          </a:p>
          <a:p>
            <a:pPr marL="342900" lvl="0" indent="-342900">
              <a:spcAft>
                <a:spcPts val="0"/>
              </a:spcAft>
              <a:buFont typeface="Wingdings" panose="05000000000000000000" pitchFamily="2" charset="2"/>
              <a:buChar char=""/>
            </a:pPr>
            <a:r>
              <a:rPr lang="en-GB" sz="140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Name</a:t>
            </a:r>
          </a:p>
          <a:p>
            <a:pPr marL="342900" lvl="0" indent="-342900">
              <a:spcAft>
                <a:spcPts val="0"/>
              </a:spcAft>
              <a:buFont typeface="Wingdings" panose="05000000000000000000" pitchFamily="2" charset="2"/>
              <a:buChar char=""/>
            </a:pPr>
            <a:r>
              <a:rPr lang="en-GB" sz="1400" dirty="0">
                <a:solidFill>
                  <a:schemeClr val="accent1">
                    <a:lumMod val="50000"/>
                  </a:schemeClr>
                </a:solidFill>
                <a:latin typeface="Calibri" panose="020F0502020204030204" pitchFamily="34" charset="0"/>
                <a:ea typeface="MS Mincho" panose="02020609040205080304" pitchFamily="49" charset="-128"/>
                <a:cs typeface="Times New Roman" panose="02020603050405020304" pitchFamily="18" charset="0"/>
              </a:rPr>
              <a:t>T</a:t>
            </a:r>
            <a:r>
              <a:rPr lang="en-GB" sz="140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elephone </a:t>
            </a:r>
            <a:r>
              <a:rPr lang="en-GB" sz="1400" b="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number (and of the of next of kin (parent) if the individual is under 18)</a:t>
            </a:r>
          </a:p>
          <a:p>
            <a:pPr marL="342900" lvl="0" indent="-342900">
              <a:spcAft>
                <a:spcPts val="0"/>
              </a:spcAft>
              <a:buFont typeface="Wingdings" panose="05000000000000000000" pitchFamily="2" charset="2"/>
              <a:buChar char=""/>
            </a:pPr>
            <a:r>
              <a:rPr lang="en-GB" sz="1400" dirty="0">
                <a:solidFill>
                  <a:schemeClr val="accent1">
                    <a:lumMod val="50000"/>
                  </a:schemeClr>
                </a:solidFill>
                <a:latin typeface="Calibri" panose="020F0502020204030204" pitchFamily="34" charset="0"/>
                <a:ea typeface="MS Mincho" panose="02020609040205080304" pitchFamily="49" charset="-128"/>
                <a:cs typeface="Times New Roman" panose="02020603050405020304" pitchFamily="18" charset="0"/>
              </a:rPr>
              <a:t>E</a:t>
            </a:r>
            <a:r>
              <a:rPr lang="en-GB" sz="140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mail address </a:t>
            </a:r>
            <a:r>
              <a:rPr lang="en-GB" sz="1400" b="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(and of the of next of kin (parent) if the individual is under 18)</a:t>
            </a:r>
          </a:p>
          <a:p>
            <a:pPr marL="342900" lvl="0" indent="-342900">
              <a:spcAft>
                <a:spcPts val="0"/>
              </a:spcAft>
              <a:buFont typeface="Wingdings" panose="05000000000000000000" pitchFamily="2" charset="2"/>
              <a:buChar char=""/>
            </a:pPr>
            <a:r>
              <a:rPr lang="en-GB" sz="1400" dirty="0">
                <a:solidFill>
                  <a:schemeClr val="accent1">
                    <a:lumMod val="50000"/>
                  </a:schemeClr>
                </a:solidFill>
                <a:latin typeface="Calibri" panose="020F0502020204030204" pitchFamily="34" charset="0"/>
                <a:ea typeface="MS Mincho" panose="02020609040205080304" pitchFamily="49" charset="-128"/>
                <a:cs typeface="Times New Roman" panose="02020603050405020304" pitchFamily="18" charset="0"/>
              </a:rPr>
              <a:t>D</a:t>
            </a:r>
            <a:r>
              <a:rPr lang="en-GB" sz="1400"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rPr>
              <a:t>ate and time the activity started and time the activity finished (add details of later arrivals or early leavers)</a:t>
            </a:r>
            <a:endParaRPr lang="en-GB" sz="1400" dirty="0">
              <a:solidFill>
                <a:schemeClr val="accent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pPr>
            <a:r>
              <a:rPr lang="en-GB" sz="1400" b="0" dirty="0">
                <a:solidFill>
                  <a:schemeClr val="accent1">
                    <a:lumMod val="50000"/>
                  </a:schemeClr>
                </a:solidFill>
                <a:latin typeface="+mn-lt"/>
              </a:rPr>
              <a:t>See Covid secure template documents</a:t>
            </a:r>
          </a:p>
          <a:p>
            <a:pPr marL="0" lvl="0" indent="0">
              <a:buNone/>
            </a:pPr>
            <a:r>
              <a:rPr lang="en-GB" sz="1400" b="0" dirty="0">
                <a:solidFill>
                  <a:schemeClr val="accent1">
                    <a:lumMod val="50000"/>
                  </a:schemeClr>
                </a:solidFill>
                <a:latin typeface="+mn-lt"/>
              </a:rPr>
              <a:t>Visitors who do not stay onsite for more than fifteen minutes do not need to be recorded. </a:t>
            </a:r>
          </a:p>
          <a:p>
            <a:pPr marL="400050" lvl="1" indent="0">
              <a:buNone/>
            </a:pPr>
            <a:r>
              <a:rPr lang="en-GB" sz="1400" b="0" dirty="0">
                <a:solidFill>
                  <a:schemeClr val="accent1">
                    <a:lumMod val="50000"/>
                  </a:schemeClr>
                </a:solidFill>
                <a:latin typeface="+mn-lt"/>
              </a:rPr>
              <a:t>For example: Parents who drop off their child or young person and leave quickly do not need to be recorded. </a:t>
            </a:r>
          </a:p>
          <a:p>
            <a:pPr marL="400050" lvl="1" indent="0">
              <a:buNone/>
            </a:pPr>
            <a:r>
              <a:rPr lang="en-GB" sz="1400" b="0" dirty="0">
                <a:solidFill>
                  <a:schemeClr val="accent1">
                    <a:lumMod val="50000"/>
                  </a:schemeClr>
                </a:solidFill>
                <a:latin typeface="+mn-lt"/>
              </a:rPr>
              <a:t>IMPORTANT: This information should be kept securely for 21 days and destroyed if not captured as part of your standard and weekly attendance records. </a:t>
            </a:r>
          </a:p>
        </p:txBody>
      </p:sp>
    </p:spTree>
    <p:extLst>
      <p:ext uri="{BB962C8B-B14F-4D97-AF65-F5344CB8AC3E}">
        <p14:creationId xmlns:p14="http://schemas.microsoft.com/office/powerpoint/2010/main" val="78241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80C52EF-3F47-47F3-A95C-4E241593960F}"/>
              </a:ext>
            </a:extLst>
          </p:cNvPr>
          <p:cNvSpPr>
            <a:spLocks noGrp="1"/>
          </p:cNvSpPr>
          <p:nvPr>
            <p:ph type="body" sz="quarter" idx="10"/>
          </p:nvPr>
        </p:nvSpPr>
        <p:spPr>
          <a:xfrm>
            <a:off x="858081" y="1"/>
            <a:ext cx="4890919" cy="498764"/>
          </a:xfrm>
        </p:spPr>
        <p:txBody>
          <a:bodyPr/>
          <a:lstStyle/>
          <a:p>
            <a:r>
              <a:rPr lang="en-GB" sz="3000" dirty="0">
                <a:latin typeface="+mn-lt"/>
              </a:rPr>
              <a:t>Summary</a:t>
            </a:r>
          </a:p>
        </p:txBody>
      </p:sp>
      <p:sp>
        <p:nvSpPr>
          <p:cNvPr id="3" name="Text Placeholder 2">
            <a:extLst>
              <a:ext uri="{FF2B5EF4-FFF2-40B4-BE49-F238E27FC236}">
                <a16:creationId xmlns:a16="http://schemas.microsoft.com/office/drawing/2014/main" xmlns="" id="{DAD70D09-F63D-46FD-9731-1DD1C9BAAB84}"/>
              </a:ext>
            </a:extLst>
          </p:cNvPr>
          <p:cNvSpPr>
            <a:spLocks noGrp="1"/>
          </p:cNvSpPr>
          <p:nvPr>
            <p:ph type="body" sz="quarter" idx="11"/>
          </p:nvPr>
        </p:nvSpPr>
        <p:spPr>
          <a:xfrm>
            <a:off x="0" y="498765"/>
            <a:ext cx="9144000" cy="3178760"/>
          </a:xfrm>
        </p:spPr>
        <p:txBody>
          <a:bodyPr/>
          <a:lstStyle/>
          <a:p>
            <a:r>
              <a:rPr lang="en-GB" sz="1600" dirty="0">
                <a:solidFill>
                  <a:srgbClr val="002060"/>
                </a:solidFill>
                <a:latin typeface="+mn-lt"/>
              </a:rPr>
              <a:t>U18’s – activities resumed outdoors 27 March</a:t>
            </a:r>
          </a:p>
          <a:p>
            <a:r>
              <a:rPr lang="en-GB" sz="1600" dirty="0">
                <a:solidFill>
                  <a:srgbClr val="002060"/>
                </a:solidFill>
                <a:latin typeface="+mn-lt"/>
              </a:rPr>
              <a:t>For over 18’s the Welsh Government has announced that if publish health conditions allow, planned group activities for up to 30 people will be permitted from 26 April – mixed age activities can take place for up to 30 attendees.</a:t>
            </a:r>
          </a:p>
          <a:p>
            <a:r>
              <a:rPr lang="en-GB" sz="1600" b="0" dirty="0">
                <a:solidFill>
                  <a:srgbClr val="002060"/>
                </a:solidFill>
                <a:latin typeface="+mn-lt"/>
              </a:rPr>
              <a:t>Social distancing, good hygiene and clear communications – HANDS  FACE  SPACE.</a:t>
            </a:r>
          </a:p>
          <a:p>
            <a:r>
              <a:rPr lang="en-GB" sz="1600" b="0" dirty="0">
                <a:solidFill>
                  <a:srgbClr val="002060"/>
                </a:solidFill>
                <a:latin typeface="+mn-lt"/>
              </a:rPr>
              <a:t>When indoor activities permitted, work with the venue for hiring conditions and venue Covid-secure/social distancing plans.</a:t>
            </a:r>
          </a:p>
          <a:p>
            <a:r>
              <a:rPr lang="en-GB" sz="1600" b="0" dirty="0">
                <a:solidFill>
                  <a:srgbClr val="002060"/>
                </a:solidFill>
                <a:latin typeface="+mn-lt"/>
              </a:rPr>
              <a:t>Plan the activities &amp; prepare the Covid-secure plan.  Adapt the usual activity risk assessment.  Include safeguarding arrangements in assessments.  Keep records.</a:t>
            </a:r>
          </a:p>
          <a:p>
            <a:r>
              <a:rPr lang="en-GB" sz="1600" b="0" dirty="0">
                <a:solidFill>
                  <a:srgbClr val="002060"/>
                </a:solidFill>
                <a:latin typeface="+mn-lt"/>
              </a:rPr>
              <a:t>Be sure supervisors/leaders are confident and know the plans.</a:t>
            </a:r>
          </a:p>
          <a:p>
            <a:r>
              <a:rPr lang="en-GB" sz="1600" b="0" dirty="0">
                <a:solidFill>
                  <a:srgbClr val="002060"/>
                </a:solidFill>
                <a:latin typeface="+mn-lt"/>
              </a:rPr>
              <a:t>Communicate with YFC members and parents.</a:t>
            </a:r>
          </a:p>
          <a:p>
            <a:r>
              <a:rPr lang="en-GB" sz="1600" b="0" dirty="0">
                <a:solidFill>
                  <a:srgbClr val="002060"/>
                </a:solidFill>
                <a:latin typeface="+mn-lt"/>
              </a:rPr>
              <a:t>Ensure members and committee/supervisors/leaders are recorded in the usual record of attendance book (the club will have the contact details of these people already.  </a:t>
            </a:r>
            <a:r>
              <a:rPr lang="en-GB" sz="1600" dirty="0">
                <a:solidFill>
                  <a:srgbClr val="002060"/>
                </a:solidFill>
                <a:latin typeface="+mn-lt"/>
              </a:rPr>
              <a:t>Use recording form </a:t>
            </a:r>
            <a:r>
              <a:rPr lang="en-GB" sz="1600" b="0" dirty="0">
                <a:solidFill>
                  <a:srgbClr val="002060"/>
                </a:solidFill>
                <a:latin typeface="+mn-lt"/>
              </a:rPr>
              <a:t>for visitors 										(keep for 21 days).  Use the venue QR code (or create one for										 the club)</a:t>
            </a:r>
          </a:p>
        </p:txBody>
      </p:sp>
    </p:spTree>
    <p:extLst>
      <p:ext uri="{BB962C8B-B14F-4D97-AF65-F5344CB8AC3E}">
        <p14:creationId xmlns:p14="http://schemas.microsoft.com/office/powerpoint/2010/main" val="84222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80C52EF-3F47-47F3-A95C-4E241593960F}"/>
              </a:ext>
            </a:extLst>
          </p:cNvPr>
          <p:cNvSpPr>
            <a:spLocks noGrp="1"/>
          </p:cNvSpPr>
          <p:nvPr>
            <p:ph type="body" sz="quarter" idx="10"/>
          </p:nvPr>
        </p:nvSpPr>
        <p:spPr>
          <a:xfrm>
            <a:off x="769257" y="1796902"/>
            <a:ext cx="8215086" cy="1275907"/>
          </a:xfrm>
        </p:spPr>
        <p:txBody>
          <a:bodyPr/>
          <a:lstStyle/>
          <a:p>
            <a:r>
              <a:rPr lang="en-GB" dirty="0"/>
              <a:t>Next steps for the club committee</a:t>
            </a:r>
          </a:p>
        </p:txBody>
      </p:sp>
    </p:spTree>
    <p:extLst>
      <p:ext uri="{BB962C8B-B14F-4D97-AF65-F5344CB8AC3E}">
        <p14:creationId xmlns:p14="http://schemas.microsoft.com/office/powerpoint/2010/main" val="343009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28FE22C-B5FB-4E4E-8EC7-0F66146DCCC1}"/>
              </a:ext>
            </a:extLst>
          </p:cNvPr>
          <p:cNvSpPr>
            <a:spLocks noGrp="1"/>
          </p:cNvSpPr>
          <p:nvPr>
            <p:ph type="body" sz="quarter" idx="10"/>
          </p:nvPr>
        </p:nvSpPr>
        <p:spPr>
          <a:xfrm>
            <a:off x="159657" y="1"/>
            <a:ext cx="5589343" cy="609600"/>
          </a:xfrm>
        </p:spPr>
        <p:txBody>
          <a:bodyPr/>
          <a:lstStyle/>
          <a:p>
            <a:r>
              <a:rPr lang="en-GB" sz="2800" dirty="0">
                <a:latin typeface="+mj-lt"/>
              </a:rPr>
              <a:t>Online committee meeting</a:t>
            </a:r>
          </a:p>
        </p:txBody>
      </p:sp>
      <p:sp>
        <p:nvSpPr>
          <p:cNvPr id="3" name="Text Placeholder 2">
            <a:extLst>
              <a:ext uri="{FF2B5EF4-FFF2-40B4-BE49-F238E27FC236}">
                <a16:creationId xmlns:a16="http://schemas.microsoft.com/office/drawing/2014/main" xmlns="" id="{242A457C-7277-4CCC-8299-5699C9E5FE14}"/>
              </a:ext>
            </a:extLst>
          </p:cNvPr>
          <p:cNvSpPr>
            <a:spLocks noGrp="1"/>
          </p:cNvSpPr>
          <p:nvPr>
            <p:ph type="body" sz="quarter" idx="11"/>
          </p:nvPr>
        </p:nvSpPr>
        <p:spPr>
          <a:xfrm>
            <a:off x="159657" y="609601"/>
            <a:ext cx="8028819" cy="3176209"/>
          </a:xfrm>
        </p:spPr>
        <p:txBody>
          <a:bodyPr/>
          <a:lstStyle/>
          <a:p>
            <a:pPr lvl="1">
              <a:buSzPts val="800"/>
              <a:buFont typeface="Wingdings" panose="05000000000000000000" pitchFamily="2" charset="2"/>
              <a:buChar char="Ø"/>
            </a:pPr>
            <a:r>
              <a:rPr lang="en-US" sz="2000" dirty="0">
                <a:solidFill>
                  <a:schemeClr val="accent1">
                    <a:lumMod val="50000"/>
                  </a:schemeClr>
                </a:solidFill>
                <a:effectLst/>
                <a:latin typeface="+mj-lt"/>
                <a:cs typeface="Times New Roman" panose="02020603050405020304" pitchFamily="18" charset="0"/>
              </a:rPr>
              <a:t>Following the county federation guidance session, the YFC club should hold a club committee meeting via video call</a:t>
            </a:r>
          </a:p>
          <a:p>
            <a:pPr lvl="1">
              <a:buSzPts val="800"/>
              <a:buFont typeface="Wingdings" panose="05000000000000000000" pitchFamily="2" charset="2"/>
              <a:buChar char="Ø"/>
            </a:pPr>
            <a:r>
              <a:rPr lang="en-US" sz="2000" dirty="0">
                <a:solidFill>
                  <a:schemeClr val="accent1">
                    <a:lumMod val="50000"/>
                  </a:schemeClr>
                </a:solidFill>
                <a:effectLst/>
                <a:latin typeface="+mj-lt"/>
                <a:cs typeface="Times New Roman" panose="02020603050405020304" pitchFamily="18" charset="0"/>
              </a:rPr>
              <a:t>Include leaders and the advisory committee members – it is important that all work as team to support the club and its activities</a:t>
            </a:r>
          </a:p>
          <a:p>
            <a:pPr lvl="1">
              <a:buSzPts val="800"/>
              <a:buFont typeface="Wingdings" panose="05000000000000000000" pitchFamily="2" charset="2"/>
              <a:buChar char="Ø"/>
            </a:pPr>
            <a:r>
              <a:rPr lang="en-US" sz="2000" dirty="0">
                <a:solidFill>
                  <a:schemeClr val="accent1">
                    <a:lumMod val="50000"/>
                  </a:schemeClr>
                </a:solidFill>
                <a:latin typeface="+mj-lt"/>
                <a:cs typeface="Times New Roman" panose="02020603050405020304" pitchFamily="18" charset="0"/>
              </a:rPr>
              <a:t>Go through the topics and decisions listed in the Action Plan booklet</a:t>
            </a:r>
          </a:p>
          <a:p>
            <a:pPr lvl="1">
              <a:buSzPts val="800"/>
              <a:buFont typeface="Wingdings" panose="05000000000000000000" pitchFamily="2" charset="2"/>
              <a:buChar char="Ø"/>
            </a:pPr>
            <a:r>
              <a:rPr lang="en-GB" sz="2000" dirty="0">
                <a:solidFill>
                  <a:schemeClr val="accent1">
                    <a:lumMod val="50000"/>
                  </a:schemeClr>
                </a:solidFill>
                <a:latin typeface="+mj-lt"/>
                <a:cs typeface="Times New Roman" panose="02020603050405020304" pitchFamily="18" charset="0"/>
              </a:rPr>
              <a:t>Examine the capacity of the club committee to manage a Covid-secure YFC and decide who will be responsible for the elements of the Covid-secure plan and supervise the activities</a:t>
            </a:r>
          </a:p>
          <a:p>
            <a:endParaRPr lang="en-GB" dirty="0"/>
          </a:p>
        </p:txBody>
      </p:sp>
    </p:spTree>
    <p:extLst>
      <p:ext uri="{BB962C8B-B14F-4D97-AF65-F5344CB8AC3E}">
        <p14:creationId xmlns:p14="http://schemas.microsoft.com/office/powerpoint/2010/main" val="188480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28FE22C-B5FB-4E4E-8EC7-0F66146DCCC1}"/>
              </a:ext>
            </a:extLst>
          </p:cNvPr>
          <p:cNvSpPr>
            <a:spLocks noGrp="1"/>
          </p:cNvSpPr>
          <p:nvPr>
            <p:ph type="body" sz="quarter" idx="10"/>
          </p:nvPr>
        </p:nvSpPr>
        <p:spPr>
          <a:xfrm>
            <a:off x="159657" y="1"/>
            <a:ext cx="5589343" cy="609600"/>
          </a:xfrm>
        </p:spPr>
        <p:txBody>
          <a:bodyPr/>
          <a:lstStyle/>
          <a:p>
            <a:r>
              <a:rPr lang="en-GB" sz="2800" dirty="0">
                <a:latin typeface="+mj-lt"/>
              </a:rPr>
              <a:t>Online committee meeting</a:t>
            </a:r>
          </a:p>
        </p:txBody>
      </p:sp>
      <p:sp>
        <p:nvSpPr>
          <p:cNvPr id="3" name="Text Placeholder 2">
            <a:extLst>
              <a:ext uri="{FF2B5EF4-FFF2-40B4-BE49-F238E27FC236}">
                <a16:creationId xmlns:a16="http://schemas.microsoft.com/office/drawing/2014/main" xmlns="" id="{242A457C-7277-4CCC-8299-5699C9E5FE14}"/>
              </a:ext>
            </a:extLst>
          </p:cNvPr>
          <p:cNvSpPr>
            <a:spLocks noGrp="1"/>
          </p:cNvSpPr>
          <p:nvPr>
            <p:ph type="body" sz="quarter" idx="11"/>
          </p:nvPr>
        </p:nvSpPr>
        <p:spPr>
          <a:xfrm>
            <a:off x="159657" y="480291"/>
            <a:ext cx="8028819" cy="3519054"/>
          </a:xfrm>
        </p:spPr>
        <p:txBody>
          <a:bodyPr/>
          <a:lstStyle/>
          <a:p>
            <a:pPr lvl="1">
              <a:buSzPts val="800"/>
              <a:buFont typeface="Wingdings" panose="05000000000000000000" pitchFamily="2" charset="2"/>
              <a:buChar char="Ø"/>
            </a:pPr>
            <a:r>
              <a:rPr lang="en-GB" sz="2000" dirty="0">
                <a:solidFill>
                  <a:schemeClr val="accent1">
                    <a:lumMod val="50000"/>
                  </a:schemeClr>
                </a:solidFill>
                <a:effectLst/>
                <a:latin typeface="+mj-lt"/>
                <a:cs typeface="Times New Roman" panose="02020603050405020304" pitchFamily="18" charset="0"/>
              </a:rPr>
              <a:t>Where to hold the activity – outdoors only</a:t>
            </a:r>
          </a:p>
          <a:p>
            <a:pPr lvl="1">
              <a:buSzPts val="800"/>
              <a:buFont typeface="Wingdings" panose="05000000000000000000" pitchFamily="2" charset="2"/>
              <a:buChar char="Ø"/>
            </a:pPr>
            <a:r>
              <a:rPr lang="en-GB" sz="2000" dirty="0">
                <a:solidFill>
                  <a:schemeClr val="accent1">
                    <a:lumMod val="50000"/>
                  </a:schemeClr>
                </a:solidFill>
                <a:latin typeface="+mj-lt"/>
                <a:cs typeface="Times New Roman" panose="02020603050405020304" pitchFamily="18" charset="0"/>
              </a:rPr>
              <a:t>Activity</a:t>
            </a:r>
          </a:p>
          <a:p>
            <a:pPr lvl="1">
              <a:buSzPts val="800"/>
              <a:buFont typeface="Wingdings" panose="05000000000000000000" pitchFamily="2" charset="2"/>
              <a:buChar char="Ø"/>
            </a:pPr>
            <a:r>
              <a:rPr lang="en-GB" sz="2000" dirty="0">
                <a:solidFill>
                  <a:schemeClr val="accent1">
                    <a:lumMod val="50000"/>
                  </a:schemeClr>
                </a:solidFill>
                <a:effectLst/>
                <a:latin typeface="+mj-lt"/>
                <a:cs typeface="Times New Roman" panose="02020603050405020304" pitchFamily="18" charset="0"/>
              </a:rPr>
              <a:t>Should we make a </a:t>
            </a:r>
            <a:r>
              <a:rPr lang="en-GB" sz="2000" dirty="0">
                <a:solidFill>
                  <a:schemeClr val="accent1">
                    <a:lumMod val="50000"/>
                  </a:schemeClr>
                </a:solidFill>
                <a:latin typeface="+mj-lt"/>
                <a:cs typeface="Times New Roman" panose="02020603050405020304" pitchFamily="18" charset="0"/>
              </a:rPr>
              <a:t>site </a:t>
            </a:r>
            <a:r>
              <a:rPr lang="en-GB" sz="2000" dirty="0">
                <a:solidFill>
                  <a:schemeClr val="accent1">
                    <a:lumMod val="50000"/>
                  </a:schemeClr>
                </a:solidFill>
                <a:effectLst/>
                <a:latin typeface="+mj-lt"/>
                <a:cs typeface="Times New Roman" panose="02020603050405020304" pitchFamily="18" charset="0"/>
              </a:rPr>
              <a:t>visit and do checks?</a:t>
            </a:r>
          </a:p>
          <a:p>
            <a:pPr lvl="1">
              <a:buSzPts val="800"/>
              <a:buFont typeface="Wingdings" panose="05000000000000000000" pitchFamily="2" charset="2"/>
              <a:buChar char="Ø"/>
            </a:pPr>
            <a:r>
              <a:rPr lang="en-GB" sz="2000" dirty="0">
                <a:solidFill>
                  <a:schemeClr val="accent1">
                    <a:lumMod val="50000"/>
                  </a:schemeClr>
                </a:solidFill>
                <a:latin typeface="+mj-lt"/>
                <a:cs typeface="Times New Roman" panose="02020603050405020304" pitchFamily="18" charset="0"/>
              </a:rPr>
              <a:t>Write up the plans - Covid assessment (NFYFC template), risk assessment and safeguarding plans  (use your existing risk assessments and adapt) and record the actions taken in the planning phase (NFYFC template)</a:t>
            </a:r>
          </a:p>
          <a:p>
            <a:pPr lvl="1">
              <a:buSzPts val="800"/>
              <a:buFont typeface="Wingdings" panose="05000000000000000000" pitchFamily="2" charset="2"/>
              <a:buChar char="Ø"/>
            </a:pPr>
            <a:r>
              <a:rPr lang="en-GB" sz="2000" dirty="0">
                <a:solidFill>
                  <a:schemeClr val="accent1">
                    <a:lumMod val="50000"/>
                  </a:schemeClr>
                </a:solidFill>
                <a:effectLst/>
                <a:latin typeface="+mj-lt"/>
                <a:cs typeface="Times New Roman" panose="02020603050405020304" pitchFamily="18" charset="0"/>
              </a:rPr>
              <a:t>Prepare information for club members and ensure every member received this (and the parents of the members under the age of 18)</a:t>
            </a:r>
          </a:p>
          <a:p>
            <a:pPr lvl="1">
              <a:buSzPts val="800"/>
              <a:buFont typeface="Wingdings" panose="05000000000000000000" pitchFamily="2" charset="2"/>
              <a:buChar char="Ø"/>
            </a:pPr>
            <a:r>
              <a:rPr lang="en-GB" sz="2000" dirty="0">
                <a:solidFill>
                  <a:schemeClr val="accent1">
                    <a:lumMod val="50000"/>
                  </a:schemeClr>
                </a:solidFill>
                <a:latin typeface="+mj-lt"/>
                <a:cs typeface="Times New Roman" panose="02020603050405020304" pitchFamily="18" charset="0"/>
              </a:rPr>
              <a:t>Keep up to date – read county updates each week</a:t>
            </a:r>
            <a:endParaRPr lang="en-GB" sz="2000" dirty="0">
              <a:solidFill>
                <a:schemeClr val="accent1">
                  <a:lumMod val="50000"/>
                </a:schemeClr>
              </a:solidFill>
              <a:effectLst/>
              <a:latin typeface="+mj-lt"/>
              <a:cs typeface="Times New Roman" panose="02020603050405020304" pitchFamily="18" charset="0"/>
            </a:endParaRPr>
          </a:p>
          <a:p>
            <a:endParaRPr lang="en-GB" dirty="0"/>
          </a:p>
        </p:txBody>
      </p:sp>
    </p:spTree>
    <p:extLst>
      <p:ext uri="{BB962C8B-B14F-4D97-AF65-F5344CB8AC3E}">
        <p14:creationId xmlns:p14="http://schemas.microsoft.com/office/powerpoint/2010/main" val="353272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28FE22C-B5FB-4E4E-8EC7-0F66146DCCC1}"/>
              </a:ext>
            </a:extLst>
          </p:cNvPr>
          <p:cNvSpPr>
            <a:spLocks noGrp="1"/>
          </p:cNvSpPr>
          <p:nvPr>
            <p:ph type="body" sz="quarter" idx="10"/>
          </p:nvPr>
        </p:nvSpPr>
        <p:spPr>
          <a:xfrm>
            <a:off x="159657" y="1"/>
            <a:ext cx="5589343" cy="609600"/>
          </a:xfrm>
        </p:spPr>
        <p:txBody>
          <a:bodyPr/>
          <a:lstStyle/>
          <a:p>
            <a:endParaRPr lang="en-GB" sz="2800" dirty="0">
              <a:latin typeface="+mj-lt"/>
            </a:endParaRPr>
          </a:p>
        </p:txBody>
      </p:sp>
      <p:sp>
        <p:nvSpPr>
          <p:cNvPr id="3" name="Text Placeholder 2">
            <a:extLst>
              <a:ext uri="{FF2B5EF4-FFF2-40B4-BE49-F238E27FC236}">
                <a16:creationId xmlns:a16="http://schemas.microsoft.com/office/drawing/2014/main" xmlns="" id="{242A457C-7277-4CCC-8299-5699C9E5FE14}"/>
              </a:ext>
            </a:extLst>
          </p:cNvPr>
          <p:cNvSpPr>
            <a:spLocks noGrp="1"/>
          </p:cNvSpPr>
          <p:nvPr>
            <p:ph type="body" sz="quarter" idx="11"/>
          </p:nvPr>
        </p:nvSpPr>
        <p:spPr>
          <a:xfrm>
            <a:off x="159657" y="480291"/>
            <a:ext cx="8824686" cy="3519054"/>
          </a:xfrm>
        </p:spPr>
        <p:txBody>
          <a:bodyPr/>
          <a:lstStyle/>
          <a:p>
            <a:pPr marL="0" indent="0">
              <a:buNone/>
            </a:pPr>
            <a:endParaRPr lang="en-GB" sz="3600" dirty="0">
              <a:latin typeface="+mj-lt"/>
            </a:endParaRPr>
          </a:p>
          <a:p>
            <a:pPr marL="0" indent="0">
              <a:buNone/>
            </a:pPr>
            <a:endParaRPr lang="en-GB" sz="3600" dirty="0">
              <a:latin typeface="+mj-lt"/>
            </a:endParaRPr>
          </a:p>
          <a:p>
            <a:pPr marL="0" indent="0" algn="ctr">
              <a:buNone/>
            </a:pPr>
            <a:r>
              <a:rPr lang="en-GB" sz="7200" dirty="0">
                <a:solidFill>
                  <a:schemeClr val="tx1"/>
                </a:solidFill>
                <a:latin typeface="+mj-lt"/>
              </a:rPr>
              <a:t>Questions</a:t>
            </a:r>
            <a:r>
              <a:rPr lang="en-GB" sz="3600" dirty="0">
                <a:latin typeface="+mj-lt"/>
              </a:rPr>
              <a:t> </a:t>
            </a:r>
          </a:p>
          <a:p>
            <a:endParaRPr lang="en-GB" dirty="0"/>
          </a:p>
        </p:txBody>
      </p:sp>
    </p:spTree>
    <p:extLst>
      <p:ext uri="{BB962C8B-B14F-4D97-AF65-F5344CB8AC3E}">
        <p14:creationId xmlns:p14="http://schemas.microsoft.com/office/powerpoint/2010/main" val="172020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700995"/>
            <a:ext cx="5695119" cy="1112837"/>
          </a:xfrm>
        </p:spPr>
        <p:txBody>
          <a:bodyPr/>
          <a:lstStyle/>
          <a:p>
            <a:r>
              <a:rPr lang="en-US" dirty="0">
                <a:solidFill>
                  <a:schemeClr val="bg1"/>
                </a:solidFill>
                <a:latin typeface="+mj-lt"/>
              </a:rPr>
              <a:t>Covid-secure guidance for YFC</a:t>
            </a:r>
            <a:r>
              <a:rPr lang="en-US" dirty="0">
                <a:solidFill>
                  <a:schemeClr val="bg1"/>
                </a:solidFill>
              </a:rPr>
              <a:t>s</a:t>
            </a:r>
          </a:p>
        </p:txBody>
      </p:sp>
      <p:sp>
        <p:nvSpPr>
          <p:cNvPr id="3" name="Text Placeholder 2"/>
          <p:cNvSpPr>
            <a:spLocks noGrp="1"/>
          </p:cNvSpPr>
          <p:nvPr>
            <p:ph type="body" sz="quarter" idx="11"/>
          </p:nvPr>
        </p:nvSpPr>
        <p:spPr>
          <a:xfrm>
            <a:off x="858081" y="2357895"/>
            <a:ext cx="5966465" cy="725488"/>
          </a:xfrm>
        </p:spPr>
        <p:txBody>
          <a:bodyPr/>
          <a:lstStyle/>
          <a:p>
            <a:r>
              <a:rPr lang="en-GB" dirty="0">
                <a:latin typeface="+mn-lt"/>
              </a:rPr>
              <a:t>12 April 2021						</a:t>
            </a:r>
          </a:p>
          <a:p>
            <a:pPr algn="r"/>
            <a:endParaRPr lang="en-GB" i="1" dirty="0">
              <a:latin typeface="+mn-lt"/>
            </a:endParaRPr>
          </a:p>
          <a:p>
            <a:pPr algn="r"/>
            <a:r>
              <a:rPr lang="en-GB" i="1" dirty="0">
                <a:solidFill>
                  <a:srgbClr val="002060"/>
                </a:solidFill>
                <a:latin typeface="+mn-lt"/>
              </a:rPr>
              <a:t>Wales</a:t>
            </a:r>
            <a:endParaRPr lang="en-US" i="1" dirty="0">
              <a:solidFill>
                <a:srgbClr val="002060"/>
              </a:solidFill>
              <a:latin typeface="+mn-lt"/>
            </a:endParaRPr>
          </a:p>
          <a:p>
            <a:pPr algn="r"/>
            <a:r>
              <a:rPr lang="en-US" sz="1800" i="1" dirty="0">
                <a:solidFill>
                  <a:srgbClr val="002060"/>
                </a:solidFill>
                <a:latin typeface="+mn-lt"/>
              </a:rPr>
              <a:t>(updated  12 April 2021)</a:t>
            </a:r>
            <a:endParaRPr lang="en-GB" sz="1800" i="1" dirty="0">
              <a:solidFill>
                <a:srgbClr val="002060"/>
              </a:solidFill>
              <a:latin typeface="+mn-lt"/>
            </a:endParaRPr>
          </a:p>
        </p:txBody>
      </p:sp>
    </p:spTree>
    <p:extLst>
      <p:ext uri="{BB962C8B-B14F-4D97-AF65-F5344CB8AC3E}">
        <p14:creationId xmlns:p14="http://schemas.microsoft.com/office/powerpoint/2010/main" val="81629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459090"/>
            <a:ext cx="6799915" cy="1112837"/>
          </a:xfrm>
        </p:spPr>
        <p:txBody>
          <a:bodyPr/>
          <a:lstStyle/>
          <a:p>
            <a:r>
              <a:rPr lang="en-GB" sz="2000" dirty="0"/>
              <a:t>Contents</a:t>
            </a:r>
            <a:endParaRPr lang="en-US" sz="1600" dirty="0"/>
          </a:p>
        </p:txBody>
      </p:sp>
      <p:sp>
        <p:nvSpPr>
          <p:cNvPr id="3" name="Text Placeholder 2"/>
          <p:cNvSpPr>
            <a:spLocks noGrp="1"/>
          </p:cNvSpPr>
          <p:nvPr>
            <p:ph type="body" sz="quarter" idx="11"/>
          </p:nvPr>
        </p:nvSpPr>
        <p:spPr>
          <a:xfrm>
            <a:off x="858081" y="939800"/>
            <a:ext cx="7318300" cy="3565698"/>
          </a:xfrm>
        </p:spPr>
        <p:txBody>
          <a:bodyPr/>
          <a:lstStyle/>
          <a:p>
            <a:r>
              <a:rPr lang="en-GB" sz="1400" dirty="0">
                <a:solidFill>
                  <a:srgbClr val="002060"/>
                </a:solidFill>
              </a:rPr>
              <a:t>Working Together: We all have responsibilities</a:t>
            </a:r>
          </a:p>
          <a:p>
            <a:r>
              <a:rPr lang="en-GB" sz="1400" dirty="0">
                <a:solidFill>
                  <a:srgbClr val="002060"/>
                </a:solidFill>
              </a:rPr>
              <a:t>Welsh Government  moving to alert level three</a:t>
            </a:r>
          </a:p>
          <a:p>
            <a:r>
              <a:rPr lang="en-GB" sz="1400" dirty="0">
                <a:solidFill>
                  <a:srgbClr val="002060"/>
                </a:solidFill>
              </a:rPr>
              <a:t>Covid-secure YFC – the basics</a:t>
            </a:r>
          </a:p>
          <a:p>
            <a:r>
              <a:rPr lang="en-GB" sz="1400" dirty="0">
                <a:solidFill>
                  <a:srgbClr val="002060"/>
                </a:solidFill>
              </a:rPr>
              <a:t>Planning</a:t>
            </a:r>
          </a:p>
          <a:p>
            <a:r>
              <a:rPr lang="en-GB" sz="1400" dirty="0">
                <a:solidFill>
                  <a:srgbClr val="002060"/>
                </a:solidFill>
              </a:rPr>
              <a:t>Communication </a:t>
            </a:r>
          </a:p>
          <a:p>
            <a:r>
              <a:rPr lang="en-GB" sz="1400" dirty="0">
                <a:solidFill>
                  <a:srgbClr val="002060"/>
                </a:solidFill>
              </a:rPr>
              <a:t>Covid Secure  &amp; Risk Assessments</a:t>
            </a:r>
          </a:p>
          <a:p>
            <a:r>
              <a:rPr lang="en-GB" sz="1400" dirty="0">
                <a:solidFill>
                  <a:srgbClr val="002060"/>
                </a:solidFill>
              </a:rPr>
              <a:t>Records</a:t>
            </a:r>
          </a:p>
          <a:p>
            <a:pPr marL="0" indent="0">
              <a:buNone/>
            </a:pPr>
            <a:endParaRPr lang="en-GB" sz="1400" dirty="0">
              <a:solidFill>
                <a:srgbClr val="002060"/>
              </a:solidFill>
            </a:endParaRPr>
          </a:p>
          <a:p>
            <a:r>
              <a:rPr lang="en-GB" sz="1400" dirty="0">
                <a:solidFill>
                  <a:srgbClr val="002060"/>
                </a:solidFill>
              </a:rPr>
              <a:t>Next steps for club committee</a:t>
            </a:r>
          </a:p>
          <a:p>
            <a:r>
              <a:rPr lang="en-GB" sz="1400" dirty="0">
                <a:solidFill>
                  <a:srgbClr val="002060"/>
                </a:solidFill>
              </a:rPr>
              <a:t>Questions &amp; answers</a:t>
            </a:r>
          </a:p>
          <a:p>
            <a:endParaRPr lang="en-GB" sz="1400" dirty="0"/>
          </a:p>
          <a:p>
            <a:endParaRPr lang="en-GB" sz="1400" dirty="0"/>
          </a:p>
          <a:p>
            <a:endParaRPr lang="en-GB" sz="1400" dirty="0"/>
          </a:p>
          <a:p>
            <a:endParaRPr lang="en-GB" sz="1400" dirty="0"/>
          </a:p>
          <a:p>
            <a:endParaRPr lang="en-GB" sz="1400" dirty="0"/>
          </a:p>
          <a:p>
            <a:endParaRPr lang="en-GB" sz="1400" dirty="0"/>
          </a:p>
          <a:p>
            <a:pPr marL="0" indent="0">
              <a:buNone/>
            </a:pPr>
            <a:endParaRPr lang="en-GB" sz="1400" dirty="0"/>
          </a:p>
        </p:txBody>
      </p:sp>
    </p:spTree>
    <p:extLst>
      <p:ext uri="{BB962C8B-B14F-4D97-AF65-F5344CB8AC3E}">
        <p14:creationId xmlns:p14="http://schemas.microsoft.com/office/powerpoint/2010/main" val="198195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459090"/>
            <a:ext cx="6799915" cy="1112837"/>
          </a:xfrm>
        </p:spPr>
        <p:txBody>
          <a:bodyPr/>
          <a:lstStyle/>
          <a:p>
            <a:r>
              <a:rPr lang="en-GB" sz="2400" dirty="0">
                <a:latin typeface="+mn-lt"/>
              </a:rPr>
              <a:t>Working Together: Responsibilities 1 </a:t>
            </a:r>
            <a:endParaRPr lang="en-US" sz="2400" dirty="0">
              <a:latin typeface="+mn-lt"/>
            </a:endParaRPr>
          </a:p>
        </p:txBody>
      </p:sp>
      <p:sp>
        <p:nvSpPr>
          <p:cNvPr id="3" name="Text Placeholder 2"/>
          <p:cNvSpPr>
            <a:spLocks noGrp="1"/>
          </p:cNvSpPr>
          <p:nvPr>
            <p:ph type="body" sz="quarter" idx="11"/>
          </p:nvPr>
        </p:nvSpPr>
        <p:spPr>
          <a:xfrm>
            <a:off x="858081" y="929268"/>
            <a:ext cx="7902916" cy="2720915"/>
          </a:xfrm>
        </p:spPr>
        <p:txBody>
          <a:bodyPr/>
          <a:lstStyle/>
          <a:p>
            <a:pPr marL="0" indent="0">
              <a:buNone/>
            </a:pPr>
            <a:r>
              <a:rPr lang="en-GB" sz="1600" dirty="0">
                <a:solidFill>
                  <a:srgbClr val="002060"/>
                </a:solidFill>
                <a:latin typeface="+mn-lt"/>
              </a:rPr>
              <a:t>NFYFC </a:t>
            </a:r>
          </a:p>
          <a:p>
            <a:pPr marL="228600" lvl="2">
              <a:lnSpc>
                <a:spcPct val="115000"/>
              </a:lnSpc>
              <a:spcAft>
                <a:spcPts val="0"/>
              </a:spcAft>
              <a:buSzPts val="900"/>
              <a:buFont typeface="Wingdings" panose="05000000000000000000" pitchFamily="2" charset="2"/>
              <a:buChar char="Ø"/>
            </a:pPr>
            <a:r>
              <a:rPr lang="en-GB" sz="1600" dirty="0">
                <a:solidFill>
                  <a:srgbClr val="002060"/>
                </a:solidFill>
                <a:effectLst/>
                <a:ea typeface="Calibri" panose="020F0502020204030204" pitchFamily="34" charset="0"/>
                <a:cs typeface="Calibri" panose="020F0502020204030204" pitchFamily="34" charset="0"/>
              </a:rPr>
              <a:t>To ensure that government policy and guidance is complied with concerning the NFYFC office and staff and all NFYFC activities and meetings.</a:t>
            </a:r>
            <a:endParaRPr lang="en-GB" sz="1600" dirty="0">
              <a:solidFill>
                <a:srgbClr val="002060"/>
              </a:solidFill>
              <a:effectLst/>
              <a:ea typeface="Calibri" panose="020F0502020204030204" pitchFamily="34" charset="0"/>
              <a:cs typeface="Times New Roman" panose="02020603050405020304" pitchFamily="18" charset="0"/>
            </a:endParaRPr>
          </a:p>
          <a:p>
            <a:pPr marL="228600" lvl="2">
              <a:lnSpc>
                <a:spcPct val="115000"/>
              </a:lnSpc>
              <a:spcBef>
                <a:spcPts val="1200"/>
              </a:spcBef>
              <a:spcAft>
                <a:spcPts val="0"/>
              </a:spcAft>
              <a:buSzPts val="900"/>
              <a:buFont typeface="Wingdings" panose="05000000000000000000" pitchFamily="2" charset="2"/>
              <a:buChar char="Ø"/>
            </a:pPr>
            <a:r>
              <a:rPr lang="en-GB" sz="1600" dirty="0">
                <a:solidFill>
                  <a:srgbClr val="002060"/>
                </a:solidFill>
                <a:effectLst/>
                <a:ea typeface="Calibri" panose="020F0502020204030204" pitchFamily="34" charset="0"/>
                <a:cs typeface="Calibri" panose="020F0502020204030204" pitchFamily="34" charset="0"/>
              </a:rPr>
              <a:t>To keep up to date with government advice and legislation; produce guidance and communicate this via NFYFC’s website and to YFC county federations ensuring that clubs and county federations have the required information to operate.</a:t>
            </a:r>
            <a:endParaRPr lang="en-GB" sz="1600" dirty="0">
              <a:solidFill>
                <a:srgbClr val="002060"/>
              </a:solidFill>
              <a:effectLst/>
              <a:ea typeface="Calibri" panose="020F0502020204030204" pitchFamily="34" charset="0"/>
              <a:cs typeface="Times New Roman" panose="02020603050405020304" pitchFamily="18" charset="0"/>
            </a:endParaRPr>
          </a:p>
          <a:p>
            <a:pPr marL="228600" lvl="2">
              <a:lnSpc>
                <a:spcPct val="115000"/>
              </a:lnSpc>
              <a:spcBef>
                <a:spcPts val="1200"/>
              </a:spcBef>
              <a:spcAft>
                <a:spcPts val="0"/>
              </a:spcAft>
              <a:buSzPts val="900"/>
              <a:buFont typeface="Wingdings" panose="05000000000000000000" pitchFamily="2" charset="2"/>
              <a:buChar char="Ø"/>
            </a:pPr>
            <a:r>
              <a:rPr lang="en-GB" sz="1600" dirty="0">
                <a:solidFill>
                  <a:srgbClr val="002060"/>
                </a:solidFill>
                <a:effectLst/>
                <a:ea typeface="Calibri" panose="020F0502020204030204" pitchFamily="34" charset="0"/>
                <a:cs typeface="Calibri" panose="020F0502020204030204" pitchFamily="34" charset="0"/>
              </a:rPr>
              <a:t>To offer training on this guide by video call to staff and county chairs (or their representative).</a:t>
            </a:r>
            <a:endParaRPr lang="en-GB" sz="1600" dirty="0">
              <a:solidFill>
                <a:srgbClr val="002060"/>
              </a:solidFill>
              <a:effectLst/>
              <a:ea typeface="Calibri" panose="020F0502020204030204" pitchFamily="34" charset="0"/>
              <a:cs typeface="Times New Roman" panose="02020603050405020304" pitchFamily="18" charset="0"/>
            </a:endParaRPr>
          </a:p>
          <a:p>
            <a:pPr marL="0" indent="0">
              <a:buNone/>
            </a:pPr>
            <a:endParaRPr lang="en-GB" sz="1400" dirty="0"/>
          </a:p>
        </p:txBody>
      </p:sp>
    </p:spTree>
    <p:extLst>
      <p:ext uri="{BB962C8B-B14F-4D97-AF65-F5344CB8AC3E}">
        <p14:creationId xmlns:p14="http://schemas.microsoft.com/office/powerpoint/2010/main" val="182986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D9FE0BE-37F3-4DD2-B4F2-F225BF15632F}"/>
              </a:ext>
            </a:extLst>
          </p:cNvPr>
          <p:cNvSpPr>
            <a:spLocks noGrp="1"/>
          </p:cNvSpPr>
          <p:nvPr>
            <p:ph type="body" sz="quarter" idx="10"/>
          </p:nvPr>
        </p:nvSpPr>
        <p:spPr/>
        <p:txBody>
          <a:bodyPr/>
          <a:lstStyle/>
          <a:p>
            <a:r>
              <a:rPr lang="en-GB" sz="2400" dirty="0">
                <a:latin typeface="+mn-lt"/>
              </a:rPr>
              <a:t>Working Together: Responsibilities 2</a:t>
            </a:r>
          </a:p>
        </p:txBody>
      </p:sp>
      <p:sp>
        <p:nvSpPr>
          <p:cNvPr id="3" name="Text Placeholder 2">
            <a:extLst>
              <a:ext uri="{FF2B5EF4-FFF2-40B4-BE49-F238E27FC236}">
                <a16:creationId xmlns:a16="http://schemas.microsoft.com/office/drawing/2014/main" xmlns="" id="{EB2B5DC1-EA61-49C0-B9E9-465CAC5EC340}"/>
              </a:ext>
            </a:extLst>
          </p:cNvPr>
          <p:cNvSpPr>
            <a:spLocks noGrp="1"/>
          </p:cNvSpPr>
          <p:nvPr>
            <p:ph type="body" sz="quarter" idx="11"/>
          </p:nvPr>
        </p:nvSpPr>
        <p:spPr>
          <a:xfrm>
            <a:off x="870176" y="1070517"/>
            <a:ext cx="7318300" cy="2715293"/>
          </a:xfrm>
        </p:spPr>
        <p:txBody>
          <a:bodyPr/>
          <a:lstStyle/>
          <a:p>
            <a:pPr marL="114300" indent="0">
              <a:buNone/>
            </a:pPr>
            <a:r>
              <a:rPr lang="en-GB" sz="1400" dirty="0">
                <a:solidFill>
                  <a:srgbClr val="002060"/>
                </a:solidFill>
              </a:rPr>
              <a:t>County Federations</a:t>
            </a:r>
          </a:p>
          <a:p>
            <a:pPr marL="228600" lvl="2">
              <a:lnSpc>
                <a:spcPct val="115000"/>
              </a:lnSpc>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county Covid-19 Response Group (or executive committee if no Covid Response group is in place) to understand the guidance and supporting information and to implement at county organised activities – always including Covid-19-Secure planning and protocols.</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15000"/>
              </a:lnSpc>
              <a:spcBef>
                <a:spcPts val="1200"/>
              </a:spcBef>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 ensure that government policy and guidance is complied with in relation to the county office and staff.</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15000"/>
              </a:lnSpc>
              <a:spcBef>
                <a:spcPts val="1200"/>
              </a:spcBef>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 disseminate and present this guide to every YFC club in the county federation</a:t>
            </a:r>
            <a:endParaRPr lang="en-GB" dirty="0"/>
          </a:p>
        </p:txBody>
      </p:sp>
    </p:spTree>
    <p:extLst>
      <p:ext uri="{BB962C8B-B14F-4D97-AF65-F5344CB8AC3E}">
        <p14:creationId xmlns:p14="http://schemas.microsoft.com/office/powerpoint/2010/main" val="241900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459090"/>
            <a:ext cx="6799915" cy="1112837"/>
          </a:xfrm>
        </p:spPr>
        <p:txBody>
          <a:bodyPr/>
          <a:lstStyle/>
          <a:p>
            <a:r>
              <a:rPr lang="en-GB" sz="2400" dirty="0">
                <a:latin typeface="+mn-lt"/>
              </a:rPr>
              <a:t>Working Together: Responsibilities 3 </a:t>
            </a:r>
            <a:endParaRPr lang="en-US" sz="2400" dirty="0">
              <a:latin typeface="+mn-lt"/>
            </a:endParaRPr>
          </a:p>
        </p:txBody>
      </p:sp>
      <p:sp>
        <p:nvSpPr>
          <p:cNvPr id="3" name="Text Placeholder 2"/>
          <p:cNvSpPr>
            <a:spLocks noGrp="1"/>
          </p:cNvSpPr>
          <p:nvPr>
            <p:ph type="body" sz="quarter" idx="11"/>
          </p:nvPr>
        </p:nvSpPr>
        <p:spPr>
          <a:xfrm>
            <a:off x="694530" y="1071665"/>
            <a:ext cx="7318300" cy="2831262"/>
          </a:xfrm>
          <a:effectLst/>
        </p:spPr>
        <p:txBody>
          <a:bodyPr/>
          <a:lstStyle/>
          <a:p>
            <a:pPr marL="0" lvl="1" indent="0">
              <a:lnSpc>
                <a:spcPct val="115000"/>
              </a:lnSpc>
              <a:spcAft>
                <a:spcPts val="0"/>
              </a:spcAft>
              <a:buSzPts val="900"/>
              <a:buNone/>
            </a:pPr>
            <a:r>
              <a:rPr lang="en-GB" sz="1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YFC clubs</a:t>
            </a: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To put in place:</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68288" lvl="2">
              <a:lnSpc>
                <a:spcPct val="115000"/>
              </a:lnSpc>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Covid-Secure plans for all YFC activities.</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68288" lvl="2">
              <a:lnSpc>
                <a:spcPct val="115000"/>
              </a:lnSpc>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Produce a risk assessment and a Covid-Secure assessment protocols for all activities.</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68288" lvl="2">
              <a:lnSpc>
                <a:spcPct val="115000"/>
              </a:lnSpc>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Communication </a:t>
            </a:r>
            <a:r>
              <a:rPr lang="en-GB" sz="1600"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with every club member</a:t>
            </a: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(and parents of those under 18 years of age) on how the club will operate in a Covid-Secure way.</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1" indent="0">
              <a:lnSpc>
                <a:spcPct val="115000"/>
              </a:lnSpc>
              <a:spcAft>
                <a:spcPts val="0"/>
              </a:spcAft>
              <a:buSzPts val="900"/>
              <a:buNone/>
            </a:pPr>
            <a:r>
              <a:rPr lang="en-GB" sz="1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Members </a:t>
            </a:r>
            <a:endParaRPr lang="en-GB"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lvl="1">
              <a:lnSpc>
                <a:spcPct val="115000"/>
              </a:lnSpc>
              <a:spcAft>
                <a:spcPts val="0"/>
              </a:spcAft>
              <a:buSzPts val="900"/>
              <a:buFont typeface="Wingdings" panose="05000000000000000000" pitchFamily="2" charset="2"/>
              <a:buChar char="Ø"/>
            </a:pPr>
            <a:r>
              <a:rPr lang="en-GB"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 help YFC by following the guidance set out by clubs or county federation.</a:t>
            </a:r>
            <a:endParaRPr lang="en-GB"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spTree>
    <p:extLst>
      <p:ext uri="{BB962C8B-B14F-4D97-AF65-F5344CB8AC3E}">
        <p14:creationId xmlns:p14="http://schemas.microsoft.com/office/powerpoint/2010/main" val="192573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0"/>
            <a:ext cx="6799915" cy="1127051"/>
          </a:xfrm>
        </p:spPr>
        <p:txBody>
          <a:bodyPr/>
          <a:lstStyle/>
          <a:p>
            <a:r>
              <a:rPr lang="en-GB" sz="2400" dirty="0">
                <a:latin typeface="+mn-lt"/>
              </a:rPr>
              <a:t>Key dates – moving to alert level three in Wales</a:t>
            </a:r>
          </a:p>
          <a:p>
            <a:endParaRPr lang="en-US" sz="2400" dirty="0">
              <a:latin typeface="+mn-lt"/>
            </a:endParaRPr>
          </a:p>
        </p:txBody>
      </p:sp>
      <p:sp>
        <p:nvSpPr>
          <p:cNvPr id="3" name="Text Placeholder 2"/>
          <p:cNvSpPr>
            <a:spLocks noGrp="1"/>
          </p:cNvSpPr>
          <p:nvPr>
            <p:ph type="body" sz="quarter" idx="11"/>
          </p:nvPr>
        </p:nvSpPr>
        <p:spPr>
          <a:xfrm>
            <a:off x="196702" y="264921"/>
            <a:ext cx="8750595" cy="4157258"/>
          </a:xfrm>
          <a:ln>
            <a:solidFill>
              <a:srgbClr val="FFC000"/>
            </a:solidFill>
          </a:ln>
        </p:spPr>
        <p:txBody>
          <a:bodyPr/>
          <a:lstStyle/>
          <a:p>
            <a:pPr marL="457200" lvl="1" indent="0">
              <a:spcBef>
                <a:spcPts val="0"/>
              </a:spcBef>
              <a:buClr>
                <a:srgbClr val="000000"/>
              </a:buClr>
              <a:buSzPts val="800"/>
              <a:buNone/>
            </a:pPr>
            <a:endParaRPr lang="en-GB" sz="1800" b="1" kern="0" dirty="0">
              <a:solidFill>
                <a:srgbClr val="FF9900"/>
              </a:solidFill>
              <a:latin typeface="Calibri" panose="020F0502020204030204" pitchFamily="34" charset="0"/>
              <a:ea typeface="MS Gothic" panose="020B0609070205080204" pitchFamily="49" charset="-128"/>
              <a:cs typeface="Times New Roman" panose="02020603050405020304" pitchFamily="18" charset="0"/>
            </a:endParaRPr>
          </a:p>
          <a:p>
            <a:pPr marL="777240">
              <a:spcBef>
                <a:spcPts val="0"/>
              </a:spcBef>
            </a:pPr>
            <a:endParaRPr lang="en-GB" sz="1600"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endParaRPr>
          </a:p>
          <a:p>
            <a:pPr marL="777240">
              <a:spcBef>
                <a:spcPts val="0"/>
              </a:spcBef>
            </a:pPr>
            <a:r>
              <a:rPr lang="en-GB" sz="2000"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From 27 March:   O</a:t>
            </a:r>
            <a:r>
              <a:rPr lang="en-GB" sz="2000" kern="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utdoor activities can be run for the development and well-being of children and young people </a:t>
            </a:r>
            <a:r>
              <a:rPr lang="en-GB" sz="2000" b="0" kern="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 sports clubs and youth groups are allowed. </a:t>
            </a:r>
            <a:endParaRPr lang="en-GB" sz="2000" b="0" kern="0" dirty="0">
              <a:solidFill>
                <a:srgbClr val="345A8A"/>
              </a:solidFill>
              <a:latin typeface="Calibri" panose="020F0502020204030204" pitchFamily="34" charset="0"/>
              <a:ea typeface="MS Gothic" panose="020B0609070205080204" pitchFamily="49" charset="-128"/>
              <a:cs typeface="Times New Roman" panose="02020603050405020304" pitchFamily="18" charset="0"/>
            </a:endParaRPr>
          </a:p>
          <a:p>
            <a:pPr marL="777240">
              <a:spcBef>
                <a:spcPts val="0"/>
              </a:spcBef>
            </a:pPr>
            <a:endParaRPr lang="en-GB" sz="2000" b="1"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endParaRPr>
          </a:p>
          <a:p>
            <a:pPr marL="777240">
              <a:spcBef>
                <a:spcPts val="0"/>
              </a:spcBef>
            </a:pPr>
            <a:r>
              <a:rPr lang="en-GB" sz="2000" b="1"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From 26 April</a:t>
            </a:r>
            <a:r>
              <a:rPr lang="en-GB" sz="2000" b="0"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 If public health conditions permit, </a:t>
            </a:r>
            <a:r>
              <a:rPr lang="en-GB" sz="2000" b="1"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organised </a:t>
            </a:r>
            <a:r>
              <a:rPr lang="en-GB" sz="2000" b="1" u="sng"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outdoor</a:t>
            </a:r>
            <a:r>
              <a:rPr lang="en-GB" sz="2000" b="1" kern="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activities will be permitted for up to 30 people</a:t>
            </a:r>
          </a:p>
          <a:p>
            <a:pPr marL="777240">
              <a:spcBef>
                <a:spcPts val="0"/>
              </a:spcBef>
            </a:pPr>
            <a:endParaRPr lang="en-GB" sz="2000" b="0" kern="0" dirty="0">
              <a:solidFill>
                <a:srgbClr val="000000"/>
              </a:solidFill>
              <a:effectLst/>
              <a:latin typeface="+mn-lt"/>
              <a:ea typeface="MS Gothic" panose="020B0609070205080204" pitchFamily="49" charset="-128"/>
              <a:cs typeface="Calibri" panose="020F0502020204030204" pitchFamily="34" charset="0"/>
            </a:endParaRPr>
          </a:p>
          <a:p>
            <a:pPr marL="777240">
              <a:spcBef>
                <a:spcPts val="0"/>
              </a:spcBef>
            </a:pPr>
            <a:r>
              <a:rPr lang="en-GB" sz="1700" b="0" kern="0" dirty="0">
                <a:solidFill>
                  <a:srgbClr val="000000"/>
                </a:solidFill>
                <a:effectLst/>
                <a:latin typeface="+mn-lt"/>
                <a:ea typeface="MS Gothic" panose="020B0609070205080204" pitchFamily="49" charset="-128"/>
                <a:cs typeface="Calibri" panose="020F0502020204030204" pitchFamily="34" charset="0"/>
              </a:rPr>
              <a:t>For all activities Covid-secure plans to be in place and activities/venues should be carefully managed and risk assessed.</a:t>
            </a:r>
            <a:endParaRPr lang="en-GB" sz="2000" b="1" kern="0" dirty="0">
              <a:solidFill>
                <a:srgbClr val="345A8A"/>
              </a:solidFill>
              <a:effectLst/>
              <a:latin typeface="Calibri" panose="020F0502020204030204" pitchFamily="34" charset="0"/>
              <a:ea typeface="MS Gothic" panose="020B0609070205080204" pitchFamily="49" charset="-128"/>
              <a:cs typeface="Times New Roman" panose="02020603050405020304" pitchFamily="18" charset="0"/>
            </a:endParaRPr>
          </a:p>
          <a:p>
            <a:pPr>
              <a:spcBef>
                <a:spcPts val="0"/>
              </a:spcBef>
              <a:buFont typeface="Wingdings" panose="05000000000000000000" pitchFamily="2" charset="2"/>
              <a:buChar char="Ø"/>
            </a:pPr>
            <a:endParaRPr lang="en-GB" sz="1600" b="1" kern="0" dirty="0">
              <a:solidFill>
                <a:srgbClr val="345A8A"/>
              </a:solidFill>
              <a:effectLst/>
              <a:latin typeface="Calibri" panose="020F0502020204030204" pitchFamily="34"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70758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0"/>
            <a:ext cx="6799915" cy="1127051"/>
          </a:xfrm>
        </p:spPr>
        <p:txBody>
          <a:bodyPr/>
          <a:lstStyle/>
          <a:p>
            <a:r>
              <a:rPr lang="en-GB" sz="2400" dirty="0">
                <a:latin typeface="+mn-lt"/>
              </a:rPr>
              <a:t>Wales:  Moving to alert level three</a:t>
            </a:r>
          </a:p>
          <a:p>
            <a:endParaRPr lang="en-US" sz="2400" dirty="0">
              <a:latin typeface="+mn-lt"/>
            </a:endParaRPr>
          </a:p>
        </p:txBody>
      </p:sp>
      <p:sp>
        <p:nvSpPr>
          <p:cNvPr id="3" name="Text Placeholder 2"/>
          <p:cNvSpPr>
            <a:spLocks noGrp="1"/>
          </p:cNvSpPr>
          <p:nvPr>
            <p:ph type="body" sz="quarter" idx="11"/>
          </p:nvPr>
        </p:nvSpPr>
        <p:spPr>
          <a:xfrm>
            <a:off x="233916" y="424872"/>
            <a:ext cx="8750595" cy="4136111"/>
          </a:xfrm>
        </p:spPr>
        <p:txBody>
          <a:bodyPr/>
          <a:lstStyle/>
          <a:p>
            <a:pPr>
              <a:lnSpc>
                <a:spcPct val="115000"/>
              </a:lnSpc>
              <a:spcAft>
                <a:spcPts val="0"/>
              </a:spcAft>
              <a:buFont typeface="Wingdings" panose="05000000000000000000" pitchFamily="2" charset="2"/>
              <a:buChar char="Ø"/>
            </a:pPr>
            <a:r>
              <a:rPr lang="en-GB" sz="1700" b="0" dirty="0">
                <a:solidFill>
                  <a:schemeClr val="tx1"/>
                </a:solidFill>
                <a:effectLst/>
                <a:latin typeface="+mn-lt"/>
                <a:ea typeface="MS Mincho" panose="02020609040205080304" pitchFamily="49" charset="-128"/>
                <a:cs typeface="Times New Roman" panose="02020603050405020304" pitchFamily="18" charset="0"/>
              </a:rPr>
              <a:t>Should any member of a group become unwell, all members of the group should contact NHS Test, Trace, Protect. All members of the group (including leaders/visitors) should also be suspended from attendance and requested to self-isolate for 14 days or until NHS Test, Trace, Protect service confirm it is safe to return to activities. </a:t>
            </a:r>
          </a:p>
          <a:p>
            <a:pPr>
              <a:lnSpc>
                <a:spcPct val="115000"/>
              </a:lnSpc>
              <a:buFont typeface="Wingdings" panose="05000000000000000000" pitchFamily="2" charset="2"/>
              <a:buChar char="Ø"/>
            </a:pPr>
            <a:r>
              <a:rPr lang="en-GB" sz="1700" b="0" kern="0" dirty="0">
                <a:solidFill>
                  <a:srgbClr val="000000"/>
                </a:solidFill>
                <a:effectLst/>
                <a:latin typeface="+mn-lt"/>
                <a:ea typeface="MS Gothic" panose="020B0609070205080204" pitchFamily="49" charset="-128"/>
                <a:cs typeface="Times New Roman" panose="02020603050405020304" pitchFamily="18" charset="0"/>
              </a:rPr>
              <a:t>Display a NHS Test, Trace Protect information  and a</a:t>
            </a:r>
            <a:r>
              <a:rPr lang="en-GB" sz="1700" b="0" kern="0" dirty="0">
                <a:solidFill>
                  <a:srgbClr val="000000"/>
                </a:solidFill>
                <a:effectLst/>
                <a:latin typeface="+mn-lt"/>
                <a:ea typeface="MS Gothic" panose="020B0609070205080204" pitchFamily="49" charset="-128"/>
                <a:cs typeface="Calibri" panose="020F0502020204030204" pitchFamily="34" charset="0"/>
              </a:rPr>
              <a:t>ttendance list to be kept fo</a:t>
            </a:r>
            <a:r>
              <a:rPr lang="en-GB" sz="1700" b="0" kern="0" dirty="0">
                <a:solidFill>
                  <a:srgbClr val="000000"/>
                </a:solidFill>
                <a:latin typeface="+mn-lt"/>
                <a:ea typeface="MS Gothic" panose="020B0609070205080204" pitchFamily="49" charset="-128"/>
                <a:cs typeface="Calibri" panose="020F0502020204030204" pitchFamily="34" charset="0"/>
              </a:rPr>
              <a:t>r</a:t>
            </a:r>
            <a:r>
              <a:rPr lang="en-GB" sz="1700" b="0" kern="0" dirty="0">
                <a:solidFill>
                  <a:srgbClr val="000000"/>
                </a:solidFill>
                <a:effectLst/>
                <a:latin typeface="+mn-lt"/>
                <a:ea typeface="MS Gothic" panose="020B0609070205080204" pitchFamily="49" charset="-128"/>
                <a:cs typeface="Calibri" panose="020F0502020204030204" pitchFamily="34" charset="0"/>
              </a:rPr>
              <a:t> </a:t>
            </a:r>
            <a:r>
              <a:rPr lang="en-GB" sz="1700" b="0" kern="0" dirty="0">
                <a:solidFill>
                  <a:srgbClr val="000000"/>
                </a:solidFill>
                <a:effectLst/>
                <a:latin typeface="+mn-lt"/>
                <a:ea typeface="MS Gothic" panose="020B0609070205080204" pitchFamily="49" charset="-128"/>
                <a:cs typeface="Times New Roman" panose="02020603050405020304" pitchFamily="18" charset="0"/>
              </a:rPr>
              <a:t>NHS Test, Trace Protect purposes </a:t>
            </a:r>
            <a:r>
              <a:rPr lang="en-GB" sz="1700" b="0" kern="0" dirty="0">
                <a:solidFill>
                  <a:srgbClr val="000000"/>
                </a:solidFill>
                <a:effectLst/>
                <a:latin typeface="+mn-lt"/>
                <a:ea typeface="MS Gothic" panose="020B0609070205080204" pitchFamily="49" charset="-128"/>
                <a:cs typeface="Calibri" panose="020F0502020204030204" pitchFamily="34" charset="0"/>
              </a:rPr>
              <a:t>(to be kept for 21 days).</a:t>
            </a:r>
            <a:endParaRPr lang="en-GB" sz="1700" kern="0" dirty="0">
              <a:solidFill>
                <a:srgbClr val="345A8A"/>
              </a:solidFill>
              <a:latin typeface="+mn-lt"/>
              <a:ea typeface="MS Gothic" panose="020B0609070205080204" pitchFamily="49" charset="-128"/>
              <a:cs typeface="Times New Roman" panose="02020603050405020304" pitchFamily="18" charset="0"/>
            </a:endParaRPr>
          </a:p>
          <a:p>
            <a:pPr>
              <a:lnSpc>
                <a:spcPct val="115000"/>
              </a:lnSpc>
              <a:spcAft>
                <a:spcPts val="0"/>
              </a:spcAft>
              <a:buFont typeface="Wingdings" panose="05000000000000000000" pitchFamily="2" charset="2"/>
              <a:buChar char="Ø"/>
            </a:pPr>
            <a:r>
              <a:rPr lang="en-GB" sz="1700" b="0" kern="0" dirty="0">
                <a:solidFill>
                  <a:srgbClr val="000000"/>
                </a:solidFill>
                <a:effectLst/>
                <a:latin typeface="+mn-lt"/>
                <a:ea typeface="MS Gothic" panose="020B0609070205080204" pitchFamily="49" charset="-128"/>
                <a:cs typeface="Calibri" panose="020F0502020204030204" pitchFamily="34" charset="0"/>
              </a:rPr>
              <a:t>Safeguarding management plans, including a record of attendance for club records.</a:t>
            </a:r>
            <a:endParaRPr lang="en-GB" sz="1700" kern="0" dirty="0">
              <a:solidFill>
                <a:srgbClr val="345A8A"/>
              </a:solidFill>
              <a:latin typeface="+mn-lt"/>
              <a:ea typeface="MS Gothic" panose="020B0609070205080204" pitchFamily="49" charset="-128"/>
              <a:cs typeface="Times New Roman" panose="02020603050405020304" pitchFamily="18" charset="0"/>
            </a:endParaRPr>
          </a:p>
          <a:p>
            <a:pPr>
              <a:lnSpc>
                <a:spcPct val="115000"/>
              </a:lnSpc>
              <a:spcAft>
                <a:spcPts val="0"/>
              </a:spcAft>
              <a:buFont typeface="Wingdings" panose="05000000000000000000" pitchFamily="2" charset="2"/>
              <a:buChar char="Ø"/>
            </a:pPr>
            <a:r>
              <a:rPr lang="en-GB" sz="1700" b="0" kern="0" dirty="0">
                <a:solidFill>
                  <a:srgbClr val="000000"/>
                </a:solidFill>
                <a:effectLst/>
                <a:latin typeface="+mn-lt"/>
                <a:ea typeface="Times New Roman" panose="02020603050405020304" pitchFamily="18" charset="0"/>
                <a:cs typeface="Calibri" panose="020F0502020204030204" pitchFamily="34" charset="0"/>
              </a:rPr>
              <a:t>All YFC participants, supervisors and leaders briefed to observe the following key </a:t>
            </a:r>
            <a:r>
              <a:rPr lang="en-GB" sz="1700" b="0" u="sng" kern="0" dirty="0">
                <a:solidFill>
                  <a:srgbClr val="345A8A"/>
                </a:solidFill>
                <a:effectLst/>
                <a:latin typeface="+mn-lt"/>
                <a:ea typeface="MS Gothic" panose="020B0609070205080204" pitchFamily="49" charset="-128"/>
                <a:cs typeface="Calibri" panose="020F0502020204030204" pitchFamily="34" charset="0"/>
                <a:hlinkClick r:id="rId3"/>
              </a:rPr>
              <a:t>social distancing</a:t>
            </a:r>
            <a:r>
              <a:rPr lang="en-GB" sz="1700" b="0" kern="0" dirty="0">
                <a:solidFill>
                  <a:srgbClr val="000000"/>
                </a:solidFill>
                <a:effectLst/>
                <a:latin typeface="+mn-lt"/>
                <a:ea typeface="Times New Roman" panose="02020603050405020304" pitchFamily="18" charset="0"/>
                <a:cs typeface="Calibri" panose="020F0502020204030204" pitchFamily="34" charset="0"/>
              </a:rPr>
              <a:t> and hygiene behaviours</a:t>
            </a:r>
            <a:r>
              <a:rPr lang="en-GB" sz="1700" b="0" kern="0" dirty="0">
                <a:solidFill>
                  <a:srgbClr val="000000"/>
                </a:solidFill>
                <a:latin typeface="+mn-lt"/>
                <a:ea typeface="Times New Roman" panose="02020603050405020304" pitchFamily="18" charset="0"/>
                <a:cs typeface="Calibri" panose="020F0502020204030204" pitchFamily="34" charset="0"/>
              </a:rPr>
              <a:t> – HANDS    FACE    SPACE.  Consider use of rapid test kits for those attending  - kits may be available locally</a:t>
            </a:r>
            <a:endParaRPr lang="en-GB" sz="1700" b="0" dirty="0">
              <a:solidFill>
                <a:srgbClr val="002060"/>
              </a:solidFill>
              <a:latin typeface="+mn-lt"/>
            </a:endParaRPr>
          </a:p>
        </p:txBody>
      </p:sp>
    </p:spTree>
    <p:extLst>
      <p:ext uri="{BB962C8B-B14F-4D97-AF65-F5344CB8AC3E}">
        <p14:creationId xmlns:p14="http://schemas.microsoft.com/office/powerpoint/2010/main" val="417151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106327"/>
            <a:ext cx="6799915" cy="478466"/>
          </a:xfrm>
        </p:spPr>
        <p:txBody>
          <a:bodyPr/>
          <a:lstStyle/>
          <a:p>
            <a:r>
              <a:rPr lang="en-GB" sz="2400" dirty="0">
                <a:latin typeface="+mn-lt"/>
              </a:rPr>
              <a:t>Covid secure</a:t>
            </a:r>
          </a:p>
          <a:p>
            <a:endParaRPr lang="en-US" sz="2400" dirty="0"/>
          </a:p>
        </p:txBody>
      </p:sp>
      <p:sp>
        <p:nvSpPr>
          <p:cNvPr id="3" name="Text Placeholder 2"/>
          <p:cNvSpPr>
            <a:spLocks noGrp="1"/>
          </p:cNvSpPr>
          <p:nvPr>
            <p:ph type="body" sz="quarter" idx="11"/>
          </p:nvPr>
        </p:nvSpPr>
        <p:spPr>
          <a:xfrm>
            <a:off x="382772" y="584792"/>
            <a:ext cx="8532627" cy="3130464"/>
          </a:xfrm>
        </p:spPr>
        <p:txBody>
          <a:bodyPr/>
          <a:lstStyle/>
          <a:p>
            <a:pPr marL="0" indent="0">
              <a:buNone/>
            </a:pPr>
            <a:endParaRPr lang="en-GB" sz="1400" b="0" dirty="0">
              <a:solidFill>
                <a:srgbClr val="002060"/>
              </a:solidFill>
              <a:latin typeface="+mj-lt"/>
            </a:endParaRPr>
          </a:p>
          <a:p>
            <a:pPr marL="0" indent="0">
              <a:buNone/>
            </a:pPr>
            <a:endParaRPr lang="en-GB" sz="1400" dirty="0"/>
          </a:p>
        </p:txBody>
      </p:sp>
      <p:pic>
        <p:nvPicPr>
          <p:cNvPr id="4" name="Picture 3">
            <a:extLst>
              <a:ext uri="{FF2B5EF4-FFF2-40B4-BE49-F238E27FC236}">
                <a16:creationId xmlns:a16="http://schemas.microsoft.com/office/drawing/2014/main" xmlns="" id="{C496FB6D-E7B0-43C4-86C3-23DC2F61E284}"/>
              </a:ext>
            </a:extLst>
          </p:cNvPr>
          <p:cNvPicPr>
            <a:picLocks noChangeAspect="1"/>
          </p:cNvPicPr>
          <p:nvPr/>
        </p:nvPicPr>
        <p:blipFill>
          <a:blip r:embed="rId3"/>
          <a:stretch>
            <a:fillRect/>
          </a:stretch>
        </p:blipFill>
        <p:spPr>
          <a:xfrm>
            <a:off x="1504950" y="713994"/>
            <a:ext cx="6134100" cy="3715512"/>
          </a:xfrm>
          <a:prstGeom prst="rect">
            <a:avLst/>
          </a:prstGeom>
        </p:spPr>
      </p:pic>
    </p:spTree>
    <p:extLst>
      <p:ext uri="{BB962C8B-B14F-4D97-AF65-F5344CB8AC3E}">
        <p14:creationId xmlns:p14="http://schemas.microsoft.com/office/powerpoint/2010/main" val="299443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8081" y="106326"/>
            <a:ext cx="6799915" cy="1465601"/>
          </a:xfrm>
        </p:spPr>
        <p:txBody>
          <a:bodyPr/>
          <a:lstStyle/>
          <a:p>
            <a:r>
              <a:rPr lang="en-GB" sz="2400" dirty="0">
                <a:latin typeface="+mn-lt"/>
              </a:rPr>
              <a:t>Planning considerations</a:t>
            </a:r>
          </a:p>
          <a:p>
            <a:endParaRPr lang="en-US" sz="2400" dirty="0"/>
          </a:p>
        </p:txBody>
      </p:sp>
      <p:sp>
        <p:nvSpPr>
          <p:cNvPr id="3" name="Text Placeholder 2"/>
          <p:cNvSpPr>
            <a:spLocks noGrp="1"/>
          </p:cNvSpPr>
          <p:nvPr>
            <p:ph type="body" sz="quarter" idx="11"/>
          </p:nvPr>
        </p:nvSpPr>
        <p:spPr>
          <a:xfrm>
            <a:off x="382772" y="584792"/>
            <a:ext cx="8532627" cy="3130464"/>
          </a:xfrm>
        </p:spPr>
        <p:txBody>
          <a:bodyPr/>
          <a:lstStyle/>
          <a:p>
            <a:pPr marL="0" indent="0">
              <a:buNone/>
            </a:pPr>
            <a:r>
              <a:rPr lang="en-GB" sz="1600" b="0" dirty="0">
                <a:solidFill>
                  <a:srgbClr val="002060"/>
                </a:solidFill>
                <a:latin typeface="+mj-lt"/>
              </a:rPr>
              <a:t>In order for YFC activities to resume, the organiser/committee must ensure that these activities are considered to be Covid-secure and that the club committee has the capacity to plan and supervise the activity in a Covid-secure way.  </a:t>
            </a:r>
          </a:p>
          <a:p>
            <a:pPr marL="0" indent="0">
              <a:buNone/>
            </a:pPr>
            <a:r>
              <a:rPr lang="en-GB" sz="1600" b="0" dirty="0">
                <a:solidFill>
                  <a:srgbClr val="002060"/>
                </a:solidFill>
                <a:latin typeface="+mj-lt"/>
              </a:rPr>
              <a:t>This includes recording a Covid-secure risk assessment and ensuring the required measures are put in place.   </a:t>
            </a:r>
            <a:endParaRPr lang="en-GB" sz="1400" dirty="0">
              <a:solidFill>
                <a:srgbClr val="002060"/>
              </a:solidFill>
              <a:latin typeface="+mj-lt"/>
            </a:endParaRPr>
          </a:p>
          <a:p>
            <a:pPr marL="0" indent="0">
              <a:buNone/>
            </a:pPr>
            <a:r>
              <a:rPr lang="en-GB" sz="1600" b="0" dirty="0">
                <a:solidFill>
                  <a:srgbClr val="002060"/>
                </a:solidFill>
                <a:latin typeface="+mj-lt"/>
              </a:rPr>
              <a:t>Activity planning, Covid secure assessment and risk assessment must consider:</a:t>
            </a:r>
          </a:p>
          <a:p>
            <a:r>
              <a:rPr lang="en-GB" sz="1600" b="0" dirty="0">
                <a:solidFill>
                  <a:srgbClr val="002060"/>
                </a:solidFill>
                <a:latin typeface="+mj-lt"/>
              </a:rPr>
              <a:t>YFC members - what activities would be attractive for members of our club?</a:t>
            </a:r>
          </a:p>
          <a:p>
            <a:r>
              <a:rPr lang="en-GB" sz="1600" b="0" dirty="0">
                <a:solidFill>
                  <a:srgbClr val="002060"/>
                </a:solidFill>
                <a:latin typeface="+mj-lt"/>
              </a:rPr>
              <a:t>Does the club have the </a:t>
            </a:r>
            <a:r>
              <a:rPr lang="en-GB" sz="1600" b="0" i="1" dirty="0">
                <a:solidFill>
                  <a:srgbClr val="002060"/>
                </a:solidFill>
                <a:latin typeface="+mj-lt"/>
              </a:rPr>
              <a:t>capacity </a:t>
            </a:r>
            <a:r>
              <a:rPr lang="en-GB" sz="1600" b="0" dirty="0">
                <a:solidFill>
                  <a:srgbClr val="002060"/>
                </a:solidFill>
                <a:latin typeface="+mj-lt"/>
              </a:rPr>
              <a:t>(time, skills, experience and venue/space) to run these activities?</a:t>
            </a:r>
          </a:p>
          <a:p>
            <a:r>
              <a:rPr lang="en-GB" sz="1600" b="0" dirty="0">
                <a:solidFill>
                  <a:srgbClr val="002060"/>
                </a:solidFill>
                <a:latin typeface="+mj-lt"/>
              </a:rPr>
              <a:t>Will the club committee supervise &amp; take responsibility for the activity? - YFC club officers, leaders and advisory committee members.</a:t>
            </a:r>
          </a:p>
          <a:p>
            <a:pPr marL="0" indent="0">
              <a:buNone/>
            </a:pPr>
            <a:endParaRPr lang="en-GB" sz="1400" dirty="0"/>
          </a:p>
        </p:txBody>
      </p:sp>
    </p:spTree>
    <p:extLst>
      <p:ext uri="{BB962C8B-B14F-4D97-AF65-F5344CB8AC3E}">
        <p14:creationId xmlns:p14="http://schemas.microsoft.com/office/powerpoint/2010/main" val="1873473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7689555900144A18E5D0BEB5EB55B" ma:contentTypeVersion="12" ma:contentTypeDescription="Create a new document." ma:contentTypeScope="" ma:versionID="cf6bce7df39d1a4dc16188a163214efd">
  <xsd:schema xmlns:xsd="http://www.w3.org/2001/XMLSchema" xmlns:xs="http://www.w3.org/2001/XMLSchema" xmlns:p="http://schemas.microsoft.com/office/2006/metadata/properties" xmlns:ns2="ce727517-226d-46b9-b9d6-f99fdf543dc9" xmlns:ns3="77e9d004-fa81-4542-aba7-bbece1b69218" targetNamespace="http://schemas.microsoft.com/office/2006/metadata/properties" ma:root="true" ma:fieldsID="c72588113714934733ae2b9b320d5469" ns2:_="" ns3:_="">
    <xsd:import namespace="ce727517-226d-46b9-b9d6-f99fdf543dc9"/>
    <xsd:import namespace="77e9d004-fa81-4542-aba7-bbece1b692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27517-226d-46b9-b9d6-f99fdf543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e9d004-fa81-4542-aba7-bbece1b6921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59EE8-2CC9-4A58-BF04-EC5E7AE15CED}">
  <ds:schemaRefs>
    <ds:schemaRef ds:uri="77e9d004-fa81-4542-aba7-bbece1b69218"/>
    <ds:schemaRef ds:uri="ce727517-226d-46b9-b9d6-f99fdf543d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77E0FE-9E1A-4D08-953D-FC5DCA07D632}">
  <ds:schemaRefs>
    <ds:schemaRef ds:uri="http://schemas.openxmlformats.org/package/2006/metadata/core-properties"/>
    <ds:schemaRef ds:uri="http://purl.org/dc/dcmitype/"/>
    <ds:schemaRef ds:uri="http://schemas.microsoft.com/office/infopath/2007/PartnerControls"/>
    <ds:schemaRef ds:uri="ce727517-226d-46b9-b9d6-f99fdf543dc9"/>
    <ds:schemaRef ds:uri="http://purl.org/dc/elements/1.1/"/>
    <ds:schemaRef ds:uri="http://schemas.microsoft.com/office/2006/documentManagement/types"/>
    <ds:schemaRef ds:uri="http://purl.org/dc/terms/"/>
    <ds:schemaRef ds:uri="77e9d004-fa81-4542-aba7-bbece1b6921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970270F-3BB7-4DFF-B9C8-9082567F9B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642</TotalTime>
  <Words>2728</Words>
  <Application>Microsoft Office PowerPoint</Application>
  <PresentationFormat>On-screen Show (16:9)</PresentationFormat>
  <Paragraphs>254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Gothic</vt:lpstr>
      <vt:lpstr>Arial</vt:lpstr>
      <vt:lpstr>Calibri</vt:lpstr>
      <vt:lpstr>Cambria</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Liddle</dc:creator>
  <cp:lastModifiedBy>Catrin James</cp:lastModifiedBy>
  <cp:revision>7</cp:revision>
  <cp:lastPrinted>2021-04-12T13:29:35Z</cp:lastPrinted>
  <dcterms:created xsi:type="dcterms:W3CDTF">2017-09-18T13:51:58Z</dcterms:created>
  <dcterms:modified xsi:type="dcterms:W3CDTF">2021-04-30T11:52:32Z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0x01010020D7689555900144A18E5D0BEB5EB55B</vt:lpwstr>
  </property>
</Properties>
</file>